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56" r:id="rId2"/>
    <p:sldId id="310" r:id="rId3"/>
    <p:sldId id="308" r:id="rId4"/>
    <p:sldId id="320" r:id="rId5"/>
    <p:sldId id="321" r:id="rId6"/>
    <p:sldId id="311" r:id="rId7"/>
    <p:sldId id="312" r:id="rId8"/>
    <p:sldId id="327" r:id="rId9"/>
    <p:sldId id="328" r:id="rId10"/>
    <p:sldId id="315" r:id="rId11"/>
    <p:sldId id="316" r:id="rId12"/>
    <p:sldId id="317" r:id="rId13"/>
    <p:sldId id="318" r:id="rId14"/>
    <p:sldId id="322" r:id="rId15"/>
    <p:sldId id="323" r:id="rId16"/>
    <p:sldId id="324" r:id="rId17"/>
    <p:sldId id="325" r:id="rId18"/>
    <p:sldId id="326" r:id="rId19"/>
    <p:sldId id="339" r:id="rId20"/>
    <p:sldId id="269" r:id="rId21"/>
    <p:sldId id="332" r:id="rId22"/>
    <p:sldId id="333" r:id="rId23"/>
    <p:sldId id="272" r:id="rId24"/>
    <p:sldId id="271" r:id="rId25"/>
    <p:sldId id="284" r:id="rId26"/>
    <p:sldId id="285" r:id="rId27"/>
    <p:sldId id="286" r:id="rId28"/>
    <p:sldId id="287" r:id="rId29"/>
    <p:sldId id="288" r:id="rId30"/>
    <p:sldId id="289" r:id="rId31"/>
    <p:sldId id="290" r:id="rId32"/>
    <p:sldId id="291" r:id="rId33"/>
    <p:sldId id="292" r:id="rId34"/>
    <p:sldId id="340" r:id="rId35"/>
    <p:sldId id="282" r:id="rId36"/>
    <p:sldId id="307" r:id="rId37"/>
    <p:sldId id="281" r:id="rId38"/>
    <p:sldId id="276" r:id="rId39"/>
    <p:sldId id="280" r:id="rId40"/>
    <p:sldId id="293" r:id="rId41"/>
    <p:sldId id="294" r:id="rId42"/>
    <p:sldId id="295" r:id="rId43"/>
    <p:sldId id="296" r:id="rId44"/>
    <p:sldId id="297" r:id="rId45"/>
    <p:sldId id="298" r:id="rId46"/>
    <p:sldId id="299" r:id="rId47"/>
    <p:sldId id="275" r:id="rId48"/>
    <p:sldId id="270" r:id="rId49"/>
    <p:sldId id="330" r:id="rId50"/>
    <p:sldId id="273" r:id="rId51"/>
    <p:sldId id="336" r:id="rId52"/>
    <p:sldId id="341" r:id="rId53"/>
    <p:sldId id="337" r:id="rId54"/>
    <p:sldId id="338" r:id="rId55"/>
    <p:sldId id="264" r:id="rId56"/>
    <p:sldId id="329" r:id="rId57"/>
    <p:sldId id="267" r:id="rId58"/>
    <p:sldId id="283"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0" autoAdjust="0"/>
    <p:restoredTop sz="94660"/>
  </p:normalViewPr>
  <p:slideViewPr>
    <p:cSldViewPr>
      <p:cViewPr>
        <p:scale>
          <a:sx n="100" d="100"/>
          <a:sy n="100" d="100"/>
        </p:scale>
        <p:origin x="516" y="-600"/>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4/24/2024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201077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4/24/2024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3186478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extLst>
      <p:ext uri="{BB962C8B-B14F-4D97-AF65-F5344CB8AC3E}">
        <p14:creationId xmlns:p14="http://schemas.microsoft.com/office/powerpoint/2010/main" val="3423554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a:t>
            </a:fld>
            <a:endParaRPr lang="en-US" dirty="0"/>
          </a:p>
        </p:txBody>
      </p:sp>
    </p:spTree>
    <p:extLst>
      <p:ext uri="{BB962C8B-B14F-4D97-AF65-F5344CB8AC3E}">
        <p14:creationId xmlns:p14="http://schemas.microsoft.com/office/powerpoint/2010/main" val="46466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46</a:t>
            </a:fld>
            <a:endParaRPr lang="en-US"/>
          </a:p>
        </p:txBody>
      </p:sp>
    </p:spTree>
    <p:extLst>
      <p:ext uri="{BB962C8B-B14F-4D97-AF65-F5344CB8AC3E}">
        <p14:creationId xmlns:p14="http://schemas.microsoft.com/office/powerpoint/2010/main" val="129852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27F877E-E541-4CF0-9C5D-FE57091354DE}" type="datetime1">
              <a:rPr lang="en-US" smtClean="0"/>
              <a:pPr/>
              <a:t>4/24/2024</a:t>
            </a:fld>
            <a:endParaRPr lang="en-US"/>
          </a:p>
        </p:txBody>
      </p:sp>
      <p:sp>
        <p:nvSpPr>
          <p:cNvPr id="5" name="Footer Placeholder 4"/>
          <p:cNvSpPr>
            <a:spLocks noGrp="1"/>
          </p:cNvSpPr>
          <p:nvPr>
            <p:ph type="ftr" sz="quarter" idx="11"/>
          </p:nvPr>
        </p:nvSpPr>
        <p:spPr/>
        <p:txBody>
          <a:bodyPr/>
          <a:lstStyle/>
          <a:p>
            <a:r>
              <a:rPr lang="en-US" smtClean="0"/>
              <a:t>Faculty Name             Subject code and abbreviation                Unit Number</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0E4FAD-F1CD-4000-9E76-3E09B5117EC1}" type="datetime1">
              <a:rPr lang="en-US" smtClean="0"/>
              <a:pPr/>
              <a:t>4/24/2024</a:t>
            </a:fld>
            <a:endParaRPr lang="en-US"/>
          </a:p>
        </p:txBody>
      </p:sp>
      <p:sp>
        <p:nvSpPr>
          <p:cNvPr id="5" name="Footer Placeholder 4"/>
          <p:cNvSpPr>
            <a:spLocks noGrp="1"/>
          </p:cNvSpPr>
          <p:nvPr>
            <p:ph type="ftr" sz="quarter" idx="11"/>
          </p:nvPr>
        </p:nvSpPr>
        <p:spPr/>
        <p:txBody>
          <a:bodyPr/>
          <a:lstStyle/>
          <a:p>
            <a:r>
              <a:rPr lang="en-US" smtClean="0"/>
              <a:t>Faculty Name             Subject code and abbreviation                Unit Number</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0F47AA-C66A-44B6-992B-77E30688C2B4}" type="datetime1">
              <a:rPr lang="en-US" smtClean="0"/>
              <a:pPr/>
              <a:t>4/24/2024</a:t>
            </a:fld>
            <a:endParaRPr lang="en-US"/>
          </a:p>
        </p:txBody>
      </p:sp>
      <p:sp>
        <p:nvSpPr>
          <p:cNvPr id="5" name="Footer Placeholder 4"/>
          <p:cNvSpPr>
            <a:spLocks noGrp="1"/>
          </p:cNvSpPr>
          <p:nvPr>
            <p:ph type="ftr" sz="quarter" idx="11"/>
          </p:nvPr>
        </p:nvSpPr>
        <p:spPr/>
        <p:txBody>
          <a:bodyPr/>
          <a:lstStyle/>
          <a:p>
            <a:r>
              <a:rPr lang="en-US" smtClean="0"/>
              <a:t>Faculty Name             Subject code and abbreviation                Unit Number</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B5DF74-0636-4B7E-B688-C92430C532AB}" type="datetime1">
              <a:rPr lang="en-US" smtClean="0"/>
              <a:pPr/>
              <a:t>4/24/2024</a:t>
            </a:fld>
            <a:endParaRPr lang="en-US"/>
          </a:p>
        </p:txBody>
      </p:sp>
      <p:sp>
        <p:nvSpPr>
          <p:cNvPr id="5" name="Footer Placeholder 4"/>
          <p:cNvSpPr>
            <a:spLocks noGrp="1"/>
          </p:cNvSpPr>
          <p:nvPr>
            <p:ph type="ftr" sz="quarter" idx="11"/>
          </p:nvPr>
        </p:nvSpPr>
        <p:spPr/>
        <p:txBody>
          <a:bodyPr/>
          <a:lstStyle/>
          <a:p>
            <a:r>
              <a:rPr lang="en-US" smtClean="0"/>
              <a:t>Faculty Name             Subject code and abbreviation                Unit Number</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025AD-8303-4818-AEF8-2F555F93C3DE}" type="datetime1">
              <a:rPr lang="en-US" smtClean="0"/>
              <a:pPr/>
              <a:t>4/24/2024</a:t>
            </a:fld>
            <a:endParaRPr lang="en-US"/>
          </a:p>
        </p:txBody>
      </p:sp>
      <p:sp>
        <p:nvSpPr>
          <p:cNvPr id="5" name="Footer Placeholder 4"/>
          <p:cNvSpPr>
            <a:spLocks noGrp="1"/>
          </p:cNvSpPr>
          <p:nvPr>
            <p:ph type="ftr" sz="quarter" idx="11"/>
          </p:nvPr>
        </p:nvSpPr>
        <p:spPr/>
        <p:txBody>
          <a:bodyPr/>
          <a:lstStyle/>
          <a:p>
            <a:r>
              <a:rPr lang="en-US" smtClean="0"/>
              <a:t>Faculty Name             Subject code and abbreviation                Unit Number</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4C25C0-26E4-4740-A3C1-76DEBB26CA39}" type="datetime1">
              <a:rPr lang="en-US" smtClean="0"/>
              <a:pPr/>
              <a:t>4/24/2024</a:t>
            </a:fld>
            <a:endParaRPr lang="en-US"/>
          </a:p>
        </p:txBody>
      </p:sp>
      <p:sp>
        <p:nvSpPr>
          <p:cNvPr id="6" name="Footer Placeholder 5"/>
          <p:cNvSpPr>
            <a:spLocks noGrp="1"/>
          </p:cNvSpPr>
          <p:nvPr>
            <p:ph type="ftr" sz="quarter" idx="11"/>
          </p:nvPr>
        </p:nvSpPr>
        <p:spPr/>
        <p:txBody>
          <a:bodyPr/>
          <a:lstStyle/>
          <a:p>
            <a:r>
              <a:rPr lang="en-US" smtClean="0"/>
              <a:t>Faculty Name             Subject code and abbreviation                Unit Number</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828002D-C390-4C4A-A039-214EA62E0C17}" type="datetime1">
              <a:rPr lang="en-US" smtClean="0"/>
              <a:pPr/>
              <a:t>4/24/2024</a:t>
            </a:fld>
            <a:endParaRPr lang="en-US"/>
          </a:p>
        </p:txBody>
      </p:sp>
      <p:sp>
        <p:nvSpPr>
          <p:cNvPr id="8" name="Footer Placeholder 7"/>
          <p:cNvSpPr>
            <a:spLocks noGrp="1"/>
          </p:cNvSpPr>
          <p:nvPr>
            <p:ph type="ftr" sz="quarter" idx="11"/>
          </p:nvPr>
        </p:nvSpPr>
        <p:spPr/>
        <p:txBody>
          <a:bodyPr/>
          <a:lstStyle/>
          <a:p>
            <a:r>
              <a:rPr lang="en-US" smtClean="0"/>
              <a:t>Faculty Name             Subject code and abbreviation                Unit Number</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5104E6-E2C5-4135-B66B-A5DEB5F30595}" type="datetime1">
              <a:rPr lang="en-US" smtClean="0"/>
              <a:pPr/>
              <a:t>4/24/2024</a:t>
            </a:fld>
            <a:endParaRPr lang="en-US"/>
          </a:p>
        </p:txBody>
      </p:sp>
      <p:sp>
        <p:nvSpPr>
          <p:cNvPr id="4" name="Footer Placeholder 3"/>
          <p:cNvSpPr>
            <a:spLocks noGrp="1"/>
          </p:cNvSpPr>
          <p:nvPr>
            <p:ph type="ftr" sz="quarter" idx="11"/>
          </p:nvPr>
        </p:nvSpPr>
        <p:spPr/>
        <p:txBody>
          <a:bodyPr/>
          <a:lstStyle/>
          <a:p>
            <a:r>
              <a:rPr lang="en-US" smtClean="0"/>
              <a:t>Faculty Name             Subject code and abbreviation                Unit Number</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CE66EB-B766-47B3-AD84-E2DC940F14AD}" type="datetime1">
              <a:rPr lang="en-US" smtClean="0"/>
              <a:pPr/>
              <a:t>4/24/2024</a:t>
            </a:fld>
            <a:endParaRPr lang="en-US"/>
          </a:p>
        </p:txBody>
      </p:sp>
      <p:sp>
        <p:nvSpPr>
          <p:cNvPr id="3" name="Footer Placeholder 2"/>
          <p:cNvSpPr>
            <a:spLocks noGrp="1"/>
          </p:cNvSpPr>
          <p:nvPr>
            <p:ph type="ftr" sz="quarter" idx="11"/>
          </p:nvPr>
        </p:nvSpPr>
        <p:spPr/>
        <p:txBody>
          <a:bodyPr/>
          <a:lstStyle/>
          <a:p>
            <a:r>
              <a:rPr lang="en-US" smtClean="0"/>
              <a:t>Faculty Name             Subject code and abbreviation                Unit Number</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ABB209-01F0-42DB-9CDF-2CFB9507E1FD}" type="datetime1">
              <a:rPr lang="en-US" smtClean="0"/>
              <a:pPr/>
              <a:t>4/24/2024</a:t>
            </a:fld>
            <a:endParaRPr lang="en-US"/>
          </a:p>
        </p:txBody>
      </p:sp>
      <p:sp>
        <p:nvSpPr>
          <p:cNvPr id="6" name="Footer Placeholder 5"/>
          <p:cNvSpPr>
            <a:spLocks noGrp="1"/>
          </p:cNvSpPr>
          <p:nvPr>
            <p:ph type="ftr" sz="quarter" idx="11"/>
          </p:nvPr>
        </p:nvSpPr>
        <p:spPr/>
        <p:txBody>
          <a:bodyPr/>
          <a:lstStyle/>
          <a:p>
            <a:r>
              <a:rPr lang="en-US" smtClean="0"/>
              <a:t>Faculty Name             Subject code and abbreviation                Unit Number</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3CF176-075F-4090-8288-838FFA053F00}" type="datetime1">
              <a:rPr lang="en-US" smtClean="0"/>
              <a:pPr/>
              <a:t>4/24/2024</a:t>
            </a:fld>
            <a:endParaRPr lang="en-US"/>
          </a:p>
        </p:txBody>
      </p:sp>
      <p:sp>
        <p:nvSpPr>
          <p:cNvPr id="6" name="Footer Placeholder 5"/>
          <p:cNvSpPr>
            <a:spLocks noGrp="1"/>
          </p:cNvSpPr>
          <p:nvPr>
            <p:ph type="ftr" sz="quarter" idx="11"/>
          </p:nvPr>
        </p:nvSpPr>
        <p:spPr/>
        <p:txBody>
          <a:bodyPr/>
          <a:lstStyle/>
          <a:p>
            <a:r>
              <a:rPr lang="en-US" smtClean="0"/>
              <a:t>Faculty Name             Subject code and abbreviation                Unit Number</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73F92-5234-4A8B-8DDA-8477AADCC01B}" type="datetime1">
              <a:rPr lang="en-US" smtClean="0"/>
              <a:pPr/>
              <a:t>4/24/2024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Faculty Name             Subject code and abbreviation                Unit Number</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KIMolbzz8yM" TargetMode="External"/><Relationship Id="rId7" Type="http://schemas.openxmlformats.org/officeDocument/2006/relationships/image" Target="../media/image2.png"/><Relationship Id="rId2" Type="http://schemas.openxmlformats.org/officeDocument/2006/relationships/hyperlink" Target="https://www.youtube.com/watch?v=DJ6PD_jBtU0&amp;t=9s" TargetMode="External"/><Relationship Id="rId1" Type="http://schemas.openxmlformats.org/officeDocument/2006/relationships/slideLayout" Target="../slideLayouts/slideLayout2.xml"/><Relationship Id="rId6" Type="http://schemas.openxmlformats.org/officeDocument/2006/relationships/hyperlink" Target="https://www.youtube.com/watch?v=5rPLtBHbOxo&amp;list=PLs20WIPqzFC4_HynK6wTRIKEqKHiZYpa4&amp;index=3" TargetMode="External"/><Relationship Id="rId5" Type="http://schemas.openxmlformats.org/officeDocument/2006/relationships/hyperlink" Target="https://www.youtube.com/watch?v=nNDBBkAR6BY" TargetMode="External"/><Relationship Id="rId4" Type="http://schemas.openxmlformats.org/officeDocument/2006/relationships/hyperlink" Target="https://www.youtube.com/watch?v=N_N-5RNowKw"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laravel.com/docs/4.2/database#read-write-connections" TargetMode="External"/><Relationship Id="rId7" Type="http://schemas.openxmlformats.org/officeDocument/2006/relationships/hyperlink" Target="https://laravel.com/docs/4.2/database#query-logging" TargetMode="External"/><Relationship Id="rId2" Type="http://schemas.openxmlformats.org/officeDocument/2006/relationships/hyperlink" Target="https://laravel.com/docs/4.2/database#configuration" TargetMode="External"/><Relationship Id="rId1" Type="http://schemas.openxmlformats.org/officeDocument/2006/relationships/slideLayout" Target="../slideLayouts/slideLayout2.xml"/><Relationship Id="rId6" Type="http://schemas.openxmlformats.org/officeDocument/2006/relationships/hyperlink" Target="https://laravel.com/docs/4.2/database#accessing-connections" TargetMode="External"/><Relationship Id="rId5" Type="http://schemas.openxmlformats.org/officeDocument/2006/relationships/hyperlink" Target="https://laravel.com/docs/4.2/database#database-transactions" TargetMode="External"/><Relationship Id="rId4" Type="http://schemas.openxmlformats.org/officeDocument/2006/relationships/hyperlink" Target="https://laravel.com/docs/4.2/database#running-querie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aravel.com/docs/4.2/database#configuration"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hyperlink" Target="https://laravel.com/docs/6.x"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ebkul.com/laravel-development/"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youtu.be/UN3de_GEJiI"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youtu.be/Zf6o7ag5WPI" TargetMode="External"/><Relationship Id="rId5" Type="http://schemas.openxmlformats.org/officeDocument/2006/relationships/hyperlink" Target="https://youtu.be/XP1DntIzyyI" TargetMode="External"/><Relationship Id="rId4" Type="http://schemas.openxmlformats.org/officeDocument/2006/relationships/hyperlink" Target="https://youtu.be/qCMgxDfRKCo"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smtClean="0"/>
              <a:t>Noida</a:t>
            </a:r>
            <a:r>
              <a:rPr lang="en-US" sz="2400" dirty="0" smtClean="0"/>
              <a:t> Institute of Engineering and Technology, Greater </a:t>
            </a:r>
            <a:r>
              <a:rPr lang="en-US" sz="2400" dirty="0" err="1" smtClean="0"/>
              <a:t>Noida</a:t>
            </a:r>
            <a:endParaRPr lang="en-US" sz="2400" dirty="0"/>
          </a:p>
        </p:txBody>
      </p:sp>
      <p:sp>
        <p:nvSpPr>
          <p:cNvPr id="3" name="Subtitle 2"/>
          <p:cNvSpPr>
            <a:spLocks noGrp="1"/>
          </p:cNvSpPr>
          <p:nvPr>
            <p:ph type="subTitle" idx="1"/>
          </p:nvPr>
        </p:nvSpPr>
        <p:spPr>
          <a:xfrm>
            <a:off x="1447800" y="914400"/>
            <a:ext cx="6400800" cy="1600200"/>
          </a:xfrm>
        </p:spPr>
        <p:style>
          <a:lnRef idx="2">
            <a:schemeClr val="accent5"/>
          </a:lnRef>
          <a:fillRef idx="1">
            <a:schemeClr val="lt1"/>
          </a:fillRef>
          <a:effectRef idx="0">
            <a:schemeClr val="accent5"/>
          </a:effectRef>
          <a:fontRef idx="minor">
            <a:schemeClr val="dk1"/>
          </a:fontRef>
        </p:style>
        <p:txBody>
          <a:bodyPr>
            <a:normAutofit/>
          </a:bodyPr>
          <a:lstStyle/>
          <a:p>
            <a:r>
              <a:rPr lang="en-US" sz="2800" dirty="0" smtClean="0">
                <a:solidFill>
                  <a:schemeClr val="tx1">
                    <a:lumMod val="95000"/>
                    <a:lumOff val="5000"/>
                  </a:schemeClr>
                </a:solidFill>
              </a:rPr>
              <a:t>Full-Stack </a:t>
            </a:r>
            <a:r>
              <a:rPr lang="en-US" sz="2800" dirty="0">
                <a:solidFill>
                  <a:schemeClr val="tx1">
                    <a:lumMod val="95000"/>
                    <a:lumOff val="5000"/>
                  </a:schemeClr>
                </a:solidFill>
              </a:rPr>
              <a:t>Web Development using </a:t>
            </a:r>
            <a:r>
              <a:rPr lang="en-US" sz="2800" dirty="0" err="1">
                <a:solidFill>
                  <a:schemeClr val="tx1">
                    <a:lumMod val="95000"/>
                    <a:lumOff val="5000"/>
                  </a:schemeClr>
                </a:solidFill>
              </a:rPr>
              <a:t>Laravel</a:t>
            </a:r>
            <a:r>
              <a:rPr lang="en-US" sz="2800" dirty="0">
                <a:solidFill>
                  <a:schemeClr val="tx1">
                    <a:lumMod val="95000"/>
                    <a:lumOff val="5000"/>
                  </a:schemeClr>
                </a:solidFill>
              </a:rPr>
              <a:t> with </a:t>
            </a:r>
            <a:r>
              <a:rPr lang="en-US" sz="2800" dirty="0" smtClean="0">
                <a:solidFill>
                  <a:schemeClr val="tx1">
                    <a:lumMod val="95000"/>
                    <a:lumOff val="5000"/>
                  </a:schemeClr>
                </a:solidFill>
              </a:rPr>
              <a:t>Vue.JS</a:t>
            </a:r>
          </a:p>
          <a:p>
            <a:r>
              <a:rPr lang="en-US" sz="2800" dirty="0">
                <a:solidFill>
                  <a:schemeClr val="tx1">
                    <a:lumMod val="95000"/>
                    <a:lumOff val="5000"/>
                  </a:schemeClr>
                </a:solidFill>
              </a:rPr>
              <a:t>Course Code: ACSE0612</a:t>
            </a:r>
            <a:endParaRPr lang="en-US" sz="2800" dirty="0">
              <a:solidFill>
                <a:schemeClr val="tx1">
                  <a:lumMod val="95000"/>
                  <a:lumOff val="5000"/>
                </a:schemeClr>
              </a:solidFill>
              <a:latin typeface="Times New Roman" pitchFamily="18" charset="0"/>
              <a:cs typeface="Times New Roman" pitchFamily="18" charset="0"/>
            </a:endParaRPr>
          </a:p>
          <a:p>
            <a:endParaRPr lang="en-US" sz="2800" dirty="0">
              <a:solidFill>
                <a:schemeClr val="tx1">
                  <a:lumMod val="95000"/>
                  <a:lumOff val="5000"/>
                </a:schemeClr>
              </a:solidFill>
            </a:endParaRPr>
          </a:p>
          <a:p>
            <a:endParaRPr lang="en-US" sz="2500" dirty="0">
              <a:solidFill>
                <a:schemeClr val="tx1">
                  <a:lumMod val="95000"/>
                  <a:lumOff val="5000"/>
                </a:schemeClr>
              </a:solidFill>
            </a:endParaRPr>
          </a:p>
        </p:txBody>
      </p:sp>
      <p:sp>
        <p:nvSpPr>
          <p:cNvPr id="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smtClean="0">
                <a:solidFill>
                  <a:schemeClr val="tx1"/>
                </a:solidFill>
              </a:rPr>
              <a:t>Rupendra Kr. Kaushik</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Assist. Professor</a:t>
            </a:r>
            <a:endParaRPr kumimoji="0" lang="en-US" sz="2400" b="0" i="0" u="none" strike="noStrike" kern="1200" cap="none" spc="0" normalizeH="0" noProof="0" dirty="0" smtClean="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aseline="0" dirty="0" smtClean="0">
                <a:solidFill>
                  <a:schemeClr val="tx1"/>
                </a:solidFill>
              </a:rPr>
              <a:t>CSE</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38801551-5877-4C21-9B34-9746B04ED5CA}" type="datetime1">
              <a:rPr lang="en-US" smtClean="0"/>
              <a:pPr/>
              <a:t>4/24/2024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smtClean="0">
                <a:ln>
                  <a:noFill/>
                </a:ln>
                <a:solidFill>
                  <a:schemeClr val="tx1"/>
                </a:solidFill>
                <a:effectLst/>
                <a:uLnTx/>
                <a:uFillTx/>
                <a:latin typeface="+mn-lt"/>
                <a:ea typeface="+mn-ea"/>
                <a:cs typeface="+mn-cs"/>
              </a:rPr>
              <a:t>Unit:</a:t>
            </a:r>
            <a:r>
              <a:rPr kumimoji="0" lang="en-US" sz="2500" b="0" i="0" u="none" strike="noStrike" kern="1200" cap="none" spc="0" normalizeH="0" noProof="0" dirty="0" smtClean="0">
                <a:ln>
                  <a:noFill/>
                </a:ln>
                <a:solidFill>
                  <a:schemeClr val="tx1"/>
                </a:solidFill>
                <a:effectLst/>
                <a:uLnTx/>
                <a:uFillTx/>
                <a:latin typeface="+mn-lt"/>
                <a:ea typeface="+mn-ea"/>
                <a:cs typeface="+mn-cs"/>
              </a:rPr>
              <a:t> IV</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r>
              <a:rPr lang="en-US" sz="2000" dirty="0">
                <a:solidFill>
                  <a:schemeClr val="tx1">
                    <a:lumMod val="95000"/>
                    <a:lumOff val="5000"/>
                  </a:schemeClr>
                </a:solidFill>
              </a:rPr>
              <a:t>Connecting </a:t>
            </a:r>
            <a:r>
              <a:rPr lang="en-US" sz="2000" dirty="0" err="1">
                <a:solidFill>
                  <a:schemeClr val="tx1">
                    <a:lumMod val="95000"/>
                    <a:lumOff val="5000"/>
                  </a:schemeClr>
                </a:solidFill>
              </a:rPr>
              <a:t>Laravel</a:t>
            </a:r>
            <a:r>
              <a:rPr lang="en-US" sz="2000" dirty="0">
                <a:solidFill>
                  <a:schemeClr val="tx1">
                    <a:lumMod val="95000"/>
                    <a:lumOff val="5000"/>
                  </a:schemeClr>
                </a:solidFill>
              </a:rPr>
              <a:t> with databases</a:t>
            </a: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Course</a:t>
            </a:r>
            <a:r>
              <a:rPr kumimoji="0" lang="en-US" sz="2000" b="0" i="0" u="none" strike="noStrike" kern="1200" cap="none" spc="0" normalizeH="0" noProof="0" dirty="0" smtClean="0">
                <a:ln>
                  <a:noFill/>
                </a:ln>
                <a:solidFill>
                  <a:schemeClr val="tx1"/>
                </a:solidFill>
                <a:effectLst/>
                <a:uLnTx/>
                <a:uFillTx/>
                <a:latin typeface="+mn-lt"/>
                <a:ea typeface="+mn-ea"/>
                <a:cs typeface="+mn-cs"/>
              </a:rPr>
              <a:t> Details</a:t>
            </a:r>
            <a:br>
              <a:rPr kumimoji="0" lang="en-US" sz="2000" b="0" i="0" u="none" strike="noStrike" kern="1200" cap="none" spc="0" normalizeH="0" noProof="0" dirty="0" smtClean="0">
                <a:ln>
                  <a:noFill/>
                </a:ln>
                <a:solidFill>
                  <a:schemeClr val="tx1"/>
                </a:solidFill>
                <a:effectLst/>
                <a:uLnTx/>
                <a:uFillTx/>
                <a:latin typeface="+mn-lt"/>
                <a:ea typeface="+mn-ea"/>
                <a:cs typeface="+mn-cs"/>
              </a:rPr>
            </a:br>
            <a:r>
              <a:rPr kumimoji="0" lang="en-US" sz="2000" b="0" i="0" u="none" strike="noStrike" kern="1200" cap="none" spc="0" normalizeH="0" noProof="0" dirty="0" smtClean="0">
                <a:ln>
                  <a:noFill/>
                </a:ln>
                <a:solidFill>
                  <a:schemeClr val="tx1"/>
                </a:solidFill>
                <a:effectLst/>
                <a:uLnTx/>
                <a:uFillTx/>
                <a:latin typeface="+mn-lt"/>
                <a:ea typeface="+mn-ea"/>
                <a:cs typeface="+mn-cs"/>
              </a:rPr>
              <a:t>(B Tech 6</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th</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Sem</a:t>
            </a:r>
            <a:r>
              <a:rPr kumimoji="0" lang="en-US" sz="2000" b="0" i="0" u="none" strike="noStrike" kern="1200" cap="none" spc="0" normalizeH="0" noProof="0" dirty="0" smtClean="0">
                <a:ln>
                  <a:noFill/>
                </a:ln>
                <a:solidFill>
                  <a:schemeClr val="tx1"/>
                </a:solidFill>
                <a:effectLst/>
                <a:uLnTx/>
                <a:uFillTx/>
                <a:latin typeface="+mn-lt"/>
                <a:ea typeface="+mn-ea"/>
                <a:cs typeface="+mn-cs"/>
              </a:rPr>
              <a:t>)</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16" name="Picture 15" descr="E:\Master Folder 2017-18\Approved Logo by BOG\NIET logo_.png"/>
          <p:cNvPicPr/>
          <p:nvPr/>
        </p:nvPicPr>
        <p:blipFill>
          <a:blip r:embed="rId4"/>
          <a:srcRect/>
          <a:stretch>
            <a:fillRect/>
          </a:stretch>
        </p:blipFill>
        <p:spPr bwMode="auto">
          <a:xfrm>
            <a:off x="3810" y="0"/>
            <a:ext cx="1287780" cy="762000"/>
          </a:xfrm>
          <a:prstGeom prst="rect">
            <a:avLst/>
          </a:prstGeom>
          <a:noFill/>
          <a:ln w="9525">
            <a:noFill/>
            <a:miter lim="800000"/>
            <a:headEnd/>
            <a:tailEnd/>
          </a:ln>
        </p:spPr>
      </p:pic>
      <p:pic>
        <p:nvPicPr>
          <p:cNvPr id="17" name="Picture 4" descr="C:\Users\Manks\Downloads\speak.png"/>
          <p:cNvPicPr>
            <a:picLocks noChangeAspect="1" noChangeArrowheads="1"/>
          </p:cNvPicPr>
          <p:nvPr/>
        </p:nvPicPr>
        <p:blipFill>
          <a:blip r:embed="rId5" cstate="print"/>
          <a:srcRect/>
          <a:stretch>
            <a:fillRect/>
          </a:stretch>
        </p:blipFill>
        <p:spPr bwMode="auto">
          <a:xfrm>
            <a:off x="6629400" y="2530997"/>
            <a:ext cx="1524000" cy="15240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8A52E2-A958-40DD-8357-EAED18315FDA}" type="datetime1">
              <a:rPr lang="en-US" smtClean="0"/>
              <a:t>4/24/2024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dirty="0"/>
          </a:p>
        </p:txBody>
      </p:sp>
      <p:sp>
        <p:nvSpPr>
          <p:cNvPr id="7" name="Title 1"/>
          <p:cNvSpPr txBox="1">
            <a:spLocks/>
          </p:cNvSpPr>
          <p:nvPr/>
        </p:nvSpPr>
        <p:spPr>
          <a:xfrm>
            <a:off x="1371600" y="7"/>
            <a:ext cx="7772400" cy="91439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COs - POs  </a:t>
            </a:r>
            <a:r>
              <a:rPr lang="en-US" sz="2400" dirty="0">
                <a:latin typeface="Times New Roman" pitchFamily="18" charset="0"/>
                <a:cs typeface="Times New Roman" pitchFamily="18" charset="0"/>
              </a:rPr>
              <a:t>Mapping</a:t>
            </a:r>
          </a:p>
        </p:txBody>
      </p:sp>
      <p:pic>
        <p:nvPicPr>
          <p:cNvPr id="5" name="Picture 4" descr="E:\Master Folder 2017-18\Approved Logo by BOG\NIET logo_.png"/>
          <p:cNvPicPr/>
          <p:nvPr/>
        </p:nvPicPr>
        <p:blipFill>
          <a:blip r:embed="rId2"/>
          <a:srcRect/>
          <a:stretch>
            <a:fillRect/>
          </a:stretch>
        </p:blipFill>
        <p:spPr bwMode="auto">
          <a:xfrm>
            <a:off x="83820" y="83128"/>
            <a:ext cx="1211580" cy="907472"/>
          </a:xfrm>
          <a:prstGeom prst="rect">
            <a:avLst/>
          </a:prstGeom>
          <a:noFill/>
          <a:ln w="9525">
            <a:noFill/>
            <a:miter lim="800000"/>
            <a:headEnd/>
            <a:tailEnd/>
          </a:ln>
        </p:spPr>
      </p:pic>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553" y="1524000"/>
            <a:ext cx="7620048" cy="3907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40421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A4621B8-D165-4064-B4B9-EA07E1205A2B}" type="datetime1">
              <a:rPr lang="en-US" smtClean="0"/>
              <a:t>4/24/2024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dirty="0"/>
          </a:p>
        </p:txBody>
      </p:sp>
      <p:sp>
        <p:nvSpPr>
          <p:cNvPr id="7" name="Title 1"/>
          <p:cNvSpPr txBox="1">
            <a:spLocks/>
          </p:cNvSpPr>
          <p:nvPr/>
        </p:nvSpPr>
        <p:spPr>
          <a:xfrm>
            <a:off x="1447800" y="7"/>
            <a:ext cx="7696200" cy="91439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Program Specific Outcomes(PSOs)</a:t>
            </a:r>
            <a:endParaRPr lang="en-US" sz="2400" dirty="0">
              <a:latin typeface="Times New Roman" pitchFamily="18" charset="0"/>
              <a:cs typeface="Times New Roman" pitchFamily="18" charset="0"/>
            </a:endParaRPr>
          </a:p>
        </p:txBody>
      </p:sp>
      <p:pic>
        <p:nvPicPr>
          <p:cNvPr id="8" name="Picture 7" descr="E:\Master Folder 2017-18\Approved Logo by BOG\NIET logo_.png"/>
          <p:cNvPicPr/>
          <p:nvPr/>
        </p:nvPicPr>
        <p:blipFill>
          <a:blip r:embed="rId2"/>
          <a:srcRect/>
          <a:stretch>
            <a:fillRect/>
          </a:stretch>
        </p:blipFill>
        <p:spPr bwMode="auto">
          <a:xfrm>
            <a:off x="83820" y="83128"/>
            <a:ext cx="1287780" cy="907472"/>
          </a:xfrm>
          <a:prstGeom prst="rect">
            <a:avLst/>
          </a:prstGeom>
          <a:noFill/>
          <a:ln w="9525">
            <a:noFill/>
            <a:miter lim="800000"/>
            <a:headEnd/>
            <a:tailEnd/>
          </a:ln>
        </p:spPr>
      </p:pic>
      <p:sp>
        <p:nvSpPr>
          <p:cNvPr id="10"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2373542750"/>
              </p:ext>
            </p:extLst>
          </p:nvPr>
        </p:nvGraphicFramePr>
        <p:xfrm>
          <a:off x="1341699" y="1600200"/>
          <a:ext cx="7704608" cy="3397961"/>
        </p:xfrm>
        <a:graphic>
          <a:graphicData uri="http://schemas.openxmlformats.org/drawingml/2006/table">
            <a:tbl>
              <a:tblPr firstRow="1" bandRow="1">
                <a:tableStyleId>{5C22544A-7EE6-4342-B048-85BDC9FD1C3A}</a:tableStyleId>
              </a:tblPr>
              <a:tblGrid>
                <a:gridCol w="1044039">
                  <a:extLst>
                    <a:ext uri="{9D8B030D-6E8A-4147-A177-3AD203B41FA5}">
                      <a16:colId xmlns:a16="http://schemas.microsoft.com/office/drawing/2014/main" val="20000"/>
                    </a:ext>
                  </a:extLst>
                </a:gridCol>
                <a:gridCol w="6660569">
                  <a:extLst>
                    <a:ext uri="{9D8B030D-6E8A-4147-A177-3AD203B41FA5}">
                      <a16:colId xmlns:a16="http://schemas.microsoft.com/office/drawing/2014/main" val="20001"/>
                    </a:ext>
                  </a:extLst>
                </a:gridCol>
              </a:tblGrid>
              <a:tr h="369011">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Sr. No.</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 Description</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65969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ts val="1235"/>
                        </a:lnSpc>
                        <a:spcBef>
                          <a:spcPts val="0"/>
                        </a:spcBef>
                        <a:spcAft>
                          <a:spcPts val="0"/>
                        </a:spcAft>
                      </a:pPr>
                      <a:endParaRPr lang="en-US" sz="1500" b="0" dirty="0">
                        <a:solidFill>
                          <a:schemeClr val="accent4">
                            <a:lumMod val="50000"/>
                          </a:schemeClr>
                        </a:solidFill>
                        <a:latin typeface="+mn-lt"/>
                        <a:ea typeface="Times New Roman" panose="02020603050405020304"/>
                      </a:endParaRPr>
                    </a:p>
                    <a:p>
                      <a:pPr marL="68580" marR="0" algn="l">
                        <a:lnSpc>
                          <a:spcPct val="100000"/>
                        </a:lnSpc>
                        <a:spcBef>
                          <a:spcPts val="0"/>
                        </a:spcBef>
                        <a:spcAft>
                          <a:spcPts val="0"/>
                        </a:spcAft>
                      </a:pPr>
                      <a:r>
                        <a:rPr lang="en-US" sz="1500" b="0" dirty="0" smtClean="0">
                          <a:solidFill>
                            <a:schemeClr val="accent4">
                              <a:lumMod val="50000"/>
                            </a:schemeClr>
                          </a:solidFill>
                          <a:latin typeface="+mn-lt"/>
                          <a:ea typeface="Times New Roman" panose="02020603050405020304"/>
                        </a:rPr>
                        <a:t>The ability to identify, analyze real world problems and design their ethical solutions using artificial intelligence, robotics, virtual/augmented reality, data analytics, block chain technology, and cloud computing.</a:t>
                      </a:r>
                      <a:endParaRPr lang="en-US" sz="1500" b="0" dirty="0">
                        <a:solidFill>
                          <a:schemeClr val="accent4">
                            <a:lumMod val="50000"/>
                          </a:schemeClr>
                        </a:solidFill>
                        <a:latin typeface="+mn-lt"/>
                        <a:ea typeface="Times New Roman" panose="02020603050405020304"/>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58755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ct val="100000"/>
                        </a:lnSpc>
                        <a:spcBef>
                          <a:spcPts val="0"/>
                        </a:spcBef>
                        <a:spcAft>
                          <a:spcPts val="0"/>
                        </a:spcAft>
                      </a:pPr>
                      <a:r>
                        <a:rPr lang="en-US" sz="1500" b="0" dirty="0" smtClean="0">
                          <a:solidFill>
                            <a:schemeClr val="accent4">
                              <a:lumMod val="50000"/>
                            </a:schemeClr>
                          </a:solidFill>
                          <a:latin typeface="Times New Roman" panose="02020603050405020304"/>
                          <a:ea typeface="Times New Roman" panose="02020603050405020304"/>
                        </a:rPr>
                        <a:t>The ability to design and develop the hardware sensor devices and related interfacing software systems for solving complex engineering problems.</a:t>
                      </a:r>
                      <a:endParaRPr lang="en-US" sz="1500" b="0" dirty="0">
                        <a:solidFill>
                          <a:schemeClr val="accent4">
                            <a:lumMod val="50000"/>
                          </a:schemeClr>
                        </a:solidFill>
                        <a:latin typeface="Times New Roman" panose="02020603050405020304"/>
                        <a:ea typeface="Times New Roman" panose="02020603050405020304"/>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61260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ct val="100000"/>
                        </a:lnSpc>
                        <a:spcBef>
                          <a:spcPts val="0"/>
                        </a:spcBef>
                        <a:spcAft>
                          <a:spcPts val="0"/>
                        </a:spcAft>
                      </a:pPr>
                      <a:r>
                        <a:rPr lang="en-US" sz="1500" b="0" baseline="0" dirty="0" smtClean="0">
                          <a:solidFill>
                            <a:schemeClr val="accent4">
                              <a:lumMod val="50000"/>
                            </a:schemeClr>
                          </a:solidFill>
                          <a:latin typeface="+mn-lt"/>
                          <a:ea typeface="Times New Roman" panose="02020603050405020304"/>
                        </a:rPr>
                        <a:t>The ability to understand inter-disciplinary computing techniques and to apply them in the design of advanced computing.</a:t>
                      </a:r>
                      <a:endParaRPr lang="en-US" sz="1500" b="0" baseline="0" dirty="0">
                        <a:solidFill>
                          <a:schemeClr val="accent4">
                            <a:lumMod val="50000"/>
                          </a:schemeClr>
                        </a:solidFill>
                        <a:latin typeface="+mn-lt"/>
                        <a:ea typeface="Times New Roman" panose="02020603050405020304"/>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81615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PSO4</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just">
                        <a:lnSpc>
                          <a:spcPts val="1235"/>
                        </a:lnSpc>
                        <a:spcBef>
                          <a:spcPts val="0"/>
                        </a:spcBef>
                        <a:spcAft>
                          <a:spcPts val="0"/>
                        </a:spcAft>
                      </a:pPr>
                      <a:endParaRPr lang="en-US" sz="1500" b="0" dirty="0">
                        <a:solidFill>
                          <a:schemeClr val="accent4">
                            <a:lumMod val="50000"/>
                          </a:schemeClr>
                        </a:solidFill>
                        <a:latin typeface="Times New Roman" panose="02020603050405020304"/>
                        <a:ea typeface="Times New Roman" panose="02020603050405020304"/>
                      </a:endParaRPr>
                    </a:p>
                    <a:p>
                      <a:pPr marL="67945" marR="0" algn="l">
                        <a:lnSpc>
                          <a:spcPct val="100000"/>
                        </a:lnSpc>
                        <a:spcBef>
                          <a:spcPts val="0"/>
                        </a:spcBef>
                        <a:spcAft>
                          <a:spcPts val="0"/>
                        </a:spcAft>
                      </a:pPr>
                      <a:r>
                        <a:rPr lang="en-US" sz="1500" b="0" dirty="0" smtClean="0">
                          <a:solidFill>
                            <a:schemeClr val="accent4">
                              <a:lumMod val="50000"/>
                            </a:schemeClr>
                          </a:solidFill>
                          <a:latin typeface="+mn-lt"/>
                          <a:ea typeface="Times New Roman" panose="02020603050405020304"/>
                        </a:rPr>
                        <a:t>The ability to conduct investigation of complex problems with the help of technical, managerial, leadership qualities, and modern engineering tools provided by industry-sponsored laboratories.</a:t>
                      </a:r>
                      <a:endParaRPr lang="en-US" sz="1500" b="0" dirty="0">
                        <a:solidFill>
                          <a:schemeClr val="accent4">
                            <a:lumMod val="50000"/>
                          </a:schemeClr>
                        </a:solidFill>
                        <a:latin typeface="+mn-lt"/>
                        <a:ea typeface="Times New Roman" panose="02020603050405020304"/>
                      </a:endParaRPr>
                    </a:p>
                    <a:p>
                      <a:pPr marL="67945" marR="0" algn="just">
                        <a:lnSpc>
                          <a:spcPts val="1235"/>
                        </a:lnSpc>
                        <a:spcBef>
                          <a:spcPts val="0"/>
                        </a:spcBef>
                        <a:spcAft>
                          <a:spcPts val="0"/>
                        </a:spcAft>
                      </a:pPr>
                      <a:endParaRPr lang="en-US" sz="1500" b="0" dirty="0">
                        <a:solidFill>
                          <a:schemeClr val="accent4">
                            <a:lumMod val="50000"/>
                          </a:schemeClr>
                        </a:solidFill>
                        <a:latin typeface="Times New Roman" panose="02020603050405020304"/>
                        <a:ea typeface="Times New Roman" panose="02020603050405020304"/>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9720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E77E822-851A-4A7F-8DF6-E0BB83503B65}" type="datetime1">
              <a:rPr lang="en-US" smtClean="0"/>
              <a:t>4/24/2024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dirty="0"/>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COs - PSOs  Mapping</a:t>
            </a:r>
            <a:endParaRPr lang="en-US" sz="2400" dirty="0">
              <a:latin typeface="Times New Roman" pitchFamily="18" charset="0"/>
              <a:cs typeface="Times New Roman"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824390279"/>
              </p:ext>
            </p:extLst>
          </p:nvPr>
        </p:nvGraphicFramePr>
        <p:xfrm>
          <a:off x="1524000" y="1447800"/>
          <a:ext cx="6934200" cy="4682762"/>
        </p:xfrm>
        <a:graphic>
          <a:graphicData uri="http://schemas.openxmlformats.org/drawingml/2006/table">
            <a:tbl>
              <a:tblPr firstRow="1" bandRow="1">
                <a:tableStyleId>{5C22544A-7EE6-4342-B048-85BDC9FD1C3A}</a:tableStyleId>
              </a:tblPr>
              <a:tblGrid>
                <a:gridCol w="1184835">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gridCol w="1220907">
                  <a:extLst>
                    <a:ext uri="{9D8B030D-6E8A-4147-A177-3AD203B41FA5}">
                      <a16:colId xmlns:a16="http://schemas.microsoft.com/office/drawing/2014/main" val="20002"/>
                    </a:ext>
                  </a:extLst>
                </a:gridCol>
                <a:gridCol w="1344386">
                  <a:extLst>
                    <a:ext uri="{9D8B030D-6E8A-4147-A177-3AD203B41FA5}">
                      <a16:colId xmlns:a16="http://schemas.microsoft.com/office/drawing/2014/main" val="306484564"/>
                    </a:ext>
                  </a:extLst>
                </a:gridCol>
                <a:gridCol w="1698172">
                  <a:extLst>
                    <a:ext uri="{9D8B030D-6E8A-4147-A177-3AD203B41FA5}">
                      <a16:colId xmlns:a16="http://schemas.microsoft.com/office/drawing/2014/main" val="2204462268"/>
                    </a:ext>
                  </a:extLst>
                </a:gridCol>
              </a:tblGrid>
              <a:tr h="774740">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CO.K</a:t>
                      </a:r>
                      <a:endParaRPr lang="en-US" sz="20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PSO1</a:t>
                      </a:r>
                      <a:endParaRPr lang="en-US" sz="20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PSO2</a:t>
                      </a:r>
                      <a:endParaRPr lang="en-US" sz="20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PSO3</a:t>
                      </a:r>
                      <a:endParaRPr lang="en-US" sz="20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PSO4</a:t>
                      </a:r>
                      <a:endParaRPr lang="en-US" sz="20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771868">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CO1</a:t>
                      </a:r>
                      <a:endParaRPr lang="en-US" sz="20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3</a:t>
                      </a:r>
                      <a:endParaRPr lang="en-US" sz="20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baseline="0" dirty="0" smtClean="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baseline="0" dirty="0" smtClean="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baseline="0" dirty="0" smtClean="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789410">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CO2</a:t>
                      </a:r>
                      <a:endParaRPr lang="en-US" sz="20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3</a:t>
                      </a:r>
                      <a:endParaRPr lang="en-US" sz="20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smtClean="0">
                          <a:solidFill>
                            <a:schemeClr val="accent4">
                              <a:lumMod val="50000"/>
                            </a:schemeClr>
                          </a:solidFill>
                          <a:latin typeface="+mn-lt"/>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smtClean="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smtClean="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655714">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CO3</a:t>
                      </a:r>
                      <a:endParaRPr lang="en-US" sz="20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3</a:t>
                      </a:r>
                      <a:endParaRPr lang="en-US" sz="20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smtClean="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smtClean="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smtClean="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845515">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CO4</a:t>
                      </a:r>
                      <a:endParaRPr lang="en-US" sz="20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3</a:t>
                      </a:r>
                      <a:endParaRPr lang="en-US" sz="20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smtClean="0">
                          <a:solidFill>
                            <a:schemeClr val="accent4">
                              <a:lumMod val="50000"/>
                            </a:schemeClr>
                          </a:solidFill>
                          <a:latin typeface="Times New Roman"/>
                          <a:ea typeface="Times New Roman"/>
                        </a:rPr>
                        <a:t>3</a:t>
                      </a:r>
                      <a:endParaRPr lang="en-US" sz="20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smtClean="0">
                          <a:solidFill>
                            <a:schemeClr val="accent4">
                              <a:lumMod val="50000"/>
                            </a:schemeClr>
                          </a:solidFill>
                          <a:latin typeface="Times New Roman"/>
                          <a:ea typeface="Times New Roman"/>
                        </a:rPr>
                        <a:t>-</a:t>
                      </a:r>
                      <a:endParaRPr lang="en-US" sz="20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smtClean="0">
                          <a:solidFill>
                            <a:schemeClr val="accent4">
                              <a:lumMod val="50000"/>
                            </a:schemeClr>
                          </a:solidFill>
                          <a:latin typeface="Times New Roman"/>
                          <a:ea typeface="Times New Roman"/>
                        </a:rPr>
                        <a:t>-</a:t>
                      </a:r>
                      <a:endParaRPr lang="en-US" sz="20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r h="845515">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CO5</a:t>
                      </a:r>
                      <a:endParaRPr lang="en-US" sz="20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3</a:t>
                      </a:r>
                      <a:endParaRPr lang="en-US" sz="20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smtClean="0">
                          <a:solidFill>
                            <a:schemeClr val="accent4">
                              <a:lumMod val="50000"/>
                            </a:schemeClr>
                          </a:solidFill>
                          <a:latin typeface="Times New Roman"/>
                          <a:ea typeface="Times New Roman"/>
                        </a:rPr>
                        <a:t>3</a:t>
                      </a:r>
                      <a:endParaRPr lang="en-US" sz="20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smtClean="0">
                          <a:solidFill>
                            <a:schemeClr val="accent4">
                              <a:lumMod val="50000"/>
                            </a:schemeClr>
                          </a:solidFill>
                          <a:latin typeface="Times New Roman"/>
                          <a:ea typeface="Times New Roman"/>
                        </a:rPr>
                        <a:t>-</a:t>
                      </a:r>
                      <a:endParaRPr lang="en-US" sz="20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smtClean="0">
                          <a:solidFill>
                            <a:schemeClr val="accent4">
                              <a:lumMod val="50000"/>
                            </a:schemeClr>
                          </a:solidFill>
                          <a:latin typeface="Times New Roman"/>
                          <a:ea typeface="Times New Roman"/>
                        </a:rPr>
                        <a:t>-</a:t>
                      </a:r>
                      <a:endParaRPr lang="en-US" sz="2000" b="0" dirty="0">
                        <a:solidFill>
                          <a:schemeClr val="accent4">
                            <a:lumMod val="50000"/>
                          </a:schemeClr>
                        </a:solidFill>
                        <a:latin typeface="Times New Roman"/>
                        <a:ea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690596025"/>
                  </a:ext>
                </a:extLst>
              </a:tr>
            </a:tbl>
          </a:graphicData>
        </a:graphic>
      </p:graphicFrame>
      <p:pic>
        <p:nvPicPr>
          <p:cNvPr id="8" name="Picture 7"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10"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142779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B85F9E9-975C-477C-841F-315983CA4C24}" type="datetime1">
              <a:rPr lang="en-US" smtClean="0"/>
              <a:t>4/24/2024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dirty="0"/>
          </a:p>
        </p:txBody>
      </p:sp>
      <p:sp>
        <p:nvSpPr>
          <p:cNvPr id="7" name="Title 1"/>
          <p:cNvSpPr txBox="1">
            <a:spLocks/>
          </p:cNvSpPr>
          <p:nvPr/>
        </p:nvSpPr>
        <p:spPr>
          <a:xfrm>
            <a:off x="1371600" y="7"/>
            <a:ext cx="7772400" cy="106679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Program Educational Objectives (PEOs)</a:t>
            </a:r>
            <a:endParaRPr lang="en-US" sz="2400" dirty="0">
              <a:latin typeface="Times New Roman" pitchFamily="18" charset="0"/>
              <a:cs typeface="Times New Roman"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986395386"/>
              </p:ext>
            </p:extLst>
          </p:nvPr>
        </p:nvGraphicFramePr>
        <p:xfrm>
          <a:off x="814449" y="1371600"/>
          <a:ext cx="8305800" cy="4582574"/>
        </p:xfrm>
        <a:graphic>
          <a:graphicData uri="http://schemas.openxmlformats.org/drawingml/2006/table">
            <a:tbl>
              <a:tblPr firstRow="1" bandRow="1">
                <a:tableStyleId>{5C22544A-7EE6-4342-B048-85BDC9FD1C3A}</a:tableStyleId>
              </a:tblPr>
              <a:tblGrid>
                <a:gridCol w="848096">
                  <a:extLst>
                    <a:ext uri="{9D8B030D-6E8A-4147-A177-3AD203B41FA5}">
                      <a16:colId xmlns:a16="http://schemas.microsoft.com/office/drawing/2014/main" val="20001"/>
                    </a:ext>
                  </a:extLst>
                </a:gridCol>
                <a:gridCol w="7457704">
                  <a:extLst>
                    <a:ext uri="{9D8B030D-6E8A-4147-A177-3AD203B41FA5}">
                      <a16:colId xmlns:a16="http://schemas.microsoft.com/office/drawing/2014/main" val="20002"/>
                    </a:ext>
                  </a:extLst>
                </a:gridCol>
              </a:tblGrid>
              <a:tr h="834311">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pitchFamily="18" charset="0"/>
                          <a:ea typeface="Times New Roman"/>
                          <a:cs typeface="Times New Roman" pitchFamily="18" charset="0"/>
                        </a:rPr>
                        <a:t>Sr. No.</a:t>
                      </a:r>
                      <a:endParaRPr lang="en-US" sz="2000" b="0" dirty="0">
                        <a:solidFill>
                          <a:schemeClr val="accent4">
                            <a:lumMod val="50000"/>
                          </a:schemeClr>
                        </a:solidFill>
                        <a:latin typeface="Times New Roman" pitchFamily="18" charset="0"/>
                        <a:ea typeface="Times New Roman"/>
                        <a:cs typeface="Times New Roman"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pitchFamily="18" charset="0"/>
                          <a:ea typeface="Times New Roman"/>
                          <a:cs typeface="Times New Roman" pitchFamily="18" charset="0"/>
                        </a:rPr>
                        <a:t>PEOs </a:t>
                      </a:r>
                      <a:r>
                        <a:rPr lang="en-US" sz="2000" b="0" dirty="0">
                          <a:solidFill>
                            <a:schemeClr val="accent4">
                              <a:lumMod val="50000"/>
                            </a:schemeClr>
                          </a:solidFill>
                          <a:latin typeface="Times New Roman" pitchFamily="18" charset="0"/>
                          <a:ea typeface="Times New Roman"/>
                          <a:cs typeface="Times New Roman" pitchFamily="18" charset="0"/>
                        </a:rPr>
                        <a:t>Description</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1001174">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pitchFamily="18" charset="0"/>
                          <a:ea typeface="Times New Roman"/>
                          <a:cs typeface="Times New Roman" pitchFamily="18" charset="0"/>
                        </a:rPr>
                        <a:t>PEO</a:t>
                      </a:r>
                      <a:r>
                        <a:rPr lang="en-US" sz="2000" b="0" baseline="0" dirty="0" smtClean="0">
                          <a:solidFill>
                            <a:schemeClr val="accent4">
                              <a:lumMod val="50000"/>
                            </a:schemeClr>
                          </a:solidFill>
                          <a:latin typeface="Times New Roman" pitchFamily="18" charset="0"/>
                          <a:ea typeface="Times New Roman"/>
                          <a:cs typeface="Times New Roman" pitchFamily="18" charset="0"/>
                        </a:rPr>
                        <a:t> 1</a:t>
                      </a:r>
                      <a:endParaRPr lang="en-US" sz="2000" b="0" dirty="0">
                        <a:solidFill>
                          <a:schemeClr val="accent4">
                            <a:lumMod val="50000"/>
                          </a:schemeClr>
                        </a:solidFill>
                        <a:latin typeface="Times New Roman" pitchFamily="18" charset="0"/>
                        <a:ea typeface="Times New Roman"/>
                        <a:cs typeface="Times New Roman"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ct val="100000"/>
                        </a:lnSpc>
                        <a:spcBef>
                          <a:spcPts val="0"/>
                        </a:spcBef>
                        <a:spcAft>
                          <a:spcPts val="0"/>
                        </a:spcAft>
                      </a:pPr>
                      <a:r>
                        <a:rPr lang="en-US" sz="1800" b="0" i="0" kern="1200" dirty="0" smtClean="0">
                          <a:solidFill>
                            <a:schemeClr val="accent4">
                              <a:lumMod val="50000"/>
                            </a:schemeClr>
                          </a:solidFill>
                          <a:effectLst/>
                          <a:latin typeface="Times New Roman" pitchFamily="18" charset="0"/>
                          <a:ea typeface="+mn-ea"/>
                          <a:cs typeface="Times New Roman" pitchFamily="18" charset="0"/>
                        </a:rPr>
                        <a:t>To have an excellent scientific and engineering breadth so as to comprehend, analyze, design and provide sustainable solutions for real-life problems using state-of-the-art technologies.</a:t>
                      </a:r>
                      <a:endParaRPr lang="en-US" sz="3600" b="0" baseline="0" dirty="0" smtClean="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831515">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pitchFamily="18" charset="0"/>
                          <a:ea typeface="Times New Roman"/>
                          <a:cs typeface="Times New Roman" pitchFamily="18" charset="0"/>
                        </a:rPr>
                        <a:t>PEO</a:t>
                      </a:r>
                      <a:r>
                        <a:rPr lang="en-US" sz="2000" b="0" baseline="0" dirty="0" smtClean="0">
                          <a:solidFill>
                            <a:schemeClr val="accent4">
                              <a:lumMod val="50000"/>
                            </a:schemeClr>
                          </a:solidFill>
                          <a:latin typeface="Times New Roman" pitchFamily="18" charset="0"/>
                          <a:ea typeface="Times New Roman"/>
                          <a:cs typeface="Times New Roman" pitchFamily="18" charset="0"/>
                        </a:rPr>
                        <a:t> 2</a:t>
                      </a:r>
                      <a:endParaRPr lang="en-US" sz="2000" b="0" dirty="0">
                        <a:solidFill>
                          <a:schemeClr val="accent4">
                            <a:lumMod val="50000"/>
                          </a:schemeClr>
                        </a:solidFill>
                        <a:latin typeface="Times New Roman" pitchFamily="18" charset="0"/>
                        <a:ea typeface="Times New Roman"/>
                        <a:cs typeface="Times New Roman"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800" b="0" i="0" kern="1200" dirty="0" smtClean="0">
                          <a:solidFill>
                            <a:schemeClr val="accent4">
                              <a:lumMod val="50000"/>
                            </a:schemeClr>
                          </a:solidFill>
                          <a:effectLst/>
                          <a:latin typeface="Times New Roman" pitchFamily="18" charset="0"/>
                          <a:ea typeface="+mn-ea"/>
                          <a:cs typeface="Times New Roman" pitchFamily="18" charset="0"/>
                        </a:rPr>
                        <a:t>To have a successful career in industries, to pursue higher studies or to support entrepreneurial endeavors and to face the global challenges.</a:t>
                      </a:r>
                      <a:endParaRPr lang="en-US" sz="2000" b="0" dirty="0" smtClean="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914400">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pitchFamily="18" charset="0"/>
                          <a:ea typeface="Times New Roman"/>
                          <a:cs typeface="Times New Roman" pitchFamily="18" charset="0"/>
                        </a:rPr>
                        <a:t>PEO3</a:t>
                      </a:r>
                      <a:endParaRPr lang="en-US" sz="2000" b="0" dirty="0">
                        <a:solidFill>
                          <a:schemeClr val="accent4">
                            <a:lumMod val="50000"/>
                          </a:schemeClr>
                        </a:solidFill>
                        <a:latin typeface="Times New Roman" pitchFamily="18" charset="0"/>
                        <a:ea typeface="Times New Roman"/>
                        <a:cs typeface="Times New Roman"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800" b="0" i="0" kern="1200" dirty="0" smtClean="0">
                          <a:solidFill>
                            <a:schemeClr val="accent4">
                              <a:lumMod val="50000"/>
                            </a:schemeClr>
                          </a:solidFill>
                          <a:effectLst/>
                          <a:latin typeface="Times New Roman" pitchFamily="18" charset="0"/>
                          <a:ea typeface="+mn-ea"/>
                          <a:cs typeface="Times New Roman" pitchFamily="18" charset="0"/>
                        </a:rPr>
                        <a:t>To have an effective communication skills, professional attitude, ethical values and a desire to learn specific knowledge in emerging trends, technologies for research, innovation and product    development and contribution to society.</a:t>
                      </a:r>
                      <a:endParaRPr lang="en-US" sz="2000" b="0" dirty="0" smtClean="0">
                        <a:solidFill>
                          <a:schemeClr val="accent4">
                            <a:lumMod val="50000"/>
                          </a:schemeClr>
                        </a:solidFill>
                        <a:latin typeface="Times New Roman" pitchFamily="18" charset="0"/>
                        <a:ea typeface="Times New Roman"/>
                        <a:cs typeface="Times New Roman"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1001174">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pitchFamily="18" charset="0"/>
                          <a:ea typeface="Times New Roman"/>
                          <a:cs typeface="Times New Roman" pitchFamily="18" charset="0"/>
                        </a:rPr>
                        <a:t>PEO4</a:t>
                      </a:r>
                      <a:endParaRPr lang="en-US" sz="2000" b="0" dirty="0">
                        <a:solidFill>
                          <a:schemeClr val="accent4">
                            <a:lumMod val="50000"/>
                          </a:schemeClr>
                        </a:solidFill>
                        <a:latin typeface="Times New Roman" pitchFamily="18" charset="0"/>
                        <a:ea typeface="Times New Roman"/>
                        <a:cs typeface="Times New Roman"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just">
                        <a:lnSpc>
                          <a:spcPct val="100000"/>
                        </a:lnSpc>
                        <a:spcBef>
                          <a:spcPts val="0"/>
                        </a:spcBef>
                        <a:spcAft>
                          <a:spcPts val="0"/>
                        </a:spcAft>
                      </a:pPr>
                      <a:r>
                        <a:rPr lang="en-US" sz="1800" b="0" i="0" kern="1200" dirty="0" smtClean="0">
                          <a:solidFill>
                            <a:schemeClr val="accent4">
                              <a:lumMod val="50000"/>
                            </a:schemeClr>
                          </a:solidFill>
                          <a:effectLst/>
                          <a:latin typeface="Times New Roman" pitchFamily="18" charset="0"/>
                          <a:ea typeface="+mn-ea"/>
                          <a:cs typeface="Times New Roman" pitchFamily="18" charset="0"/>
                        </a:rPr>
                        <a:t>To have life-long learning for up-skilling and re-skilling for successful professional career as engineer, scientist, entrepreneur and bureaucrat for betterment of society</a:t>
                      </a:r>
                      <a:r>
                        <a:rPr lang="en-US" sz="1800" b="0" i="0" kern="1200" dirty="0" smtClean="0">
                          <a:solidFill>
                            <a:schemeClr val="dk1"/>
                          </a:solidFill>
                          <a:effectLst/>
                          <a:latin typeface="Times New Roman" pitchFamily="18" charset="0"/>
                          <a:ea typeface="+mn-ea"/>
                          <a:cs typeface="Times New Roman" pitchFamily="18" charset="0"/>
                        </a:rPr>
                        <a:t>.</a:t>
                      </a:r>
                      <a:endParaRPr lang="en-US" sz="2000" b="0" dirty="0">
                        <a:solidFill>
                          <a:schemeClr val="accent4">
                            <a:lumMod val="50000"/>
                          </a:schemeClr>
                        </a:solidFill>
                        <a:latin typeface="Times New Roman" pitchFamily="18" charset="0"/>
                        <a:ea typeface="Times New Roman"/>
                        <a:cs typeface="Times New Roman"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pic>
        <p:nvPicPr>
          <p:cNvPr id="8" name="Picture 7" descr="E:\Master Folder 2017-18\Approved Logo by BOG\NIET logo_.png"/>
          <p:cNvPicPr/>
          <p:nvPr/>
        </p:nvPicPr>
        <p:blipFill>
          <a:blip r:embed="rId2"/>
          <a:srcRect/>
          <a:stretch>
            <a:fillRect/>
          </a:stretch>
        </p:blipFill>
        <p:spPr bwMode="auto">
          <a:xfrm>
            <a:off x="33647" y="226621"/>
            <a:ext cx="1287780" cy="1059872"/>
          </a:xfrm>
          <a:prstGeom prst="rect">
            <a:avLst/>
          </a:prstGeom>
          <a:noFill/>
          <a:ln w="9525">
            <a:noFill/>
            <a:miter lim="800000"/>
            <a:headEnd/>
            <a:tailEnd/>
          </a:ln>
        </p:spPr>
      </p:pic>
      <p:sp>
        <p:nvSpPr>
          <p:cNvPr id="10"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84627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0150557-B5FA-416E-9030-3263DA64F2E0}" type="datetime1">
              <a:rPr lang="en-US" smtClean="0"/>
              <a:t>4/24/2024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dirty="0"/>
          </a:p>
        </p:txBody>
      </p:sp>
      <p:sp>
        <p:nvSpPr>
          <p:cNvPr id="7" name="Title 1"/>
          <p:cNvSpPr txBox="1">
            <a:spLocks/>
          </p:cNvSpPr>
          <p:nvPr/>
        </p:nvSpPr>
        <p:spPr>
          <a:xfrm>
            <a:off x="1371600" y="6"/>
            <a:ext cx="7772400" cy="99059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Pattern of Online External Exam Question Paper (100 marks)</a:t>
            </a:r>
          </a:p>
        </p:txBody>
      </p:sp>
      <p:pic>
        <p:nvPicPr>
          <p:cNvPr id="8" name="Picture 7">
            <a:extLst>
              <a:ext uri="{FF2B5EF4-FFF2-40B4-BE49-F238E27FC236}">
                <a16:creationId xmlns:a16="http://schemas.microsoft.com/office/drawing/2014/main" id="{0B77B11B-9C15-4679-A934-EBBF86AE34F6}"/>
              </a:ext>
            </a:extLst>
          </p:cNvPr>
          <p:cNvPicPr>
            <a:picLocks noChangeAspect="1"/>
          </p:cNvPicPr>
          <p:nvPr/>
        </p:nvPicPr>
        <p:blipFill>
          <a:blip r:embed="rId2"/>
          <a:stretch>
            <a:fillRect/>
          </a:stretch>
        </p:blipFill>
        <p:spPr>
          <a:xfrm>
            <a:off x="1371600" y="1088071"/>
            <a:ext cx="7572374" cy="5199575"/>
          </a:xfrm>
          <a:prstGeom prst="rect">
            <a:avLst/>
          </a:prstGeom>
        </p:spPr>
      </p:pic>
      <p:pic>
        <p:nvPicPr>
          <p:cNvPr id="9" name="Picture 8" descr="E:\Master Folder 2017-18\Approved Logo by BOG\NIET logo_.png"/>
          <p:cNvPicPr/>
          <p:nvPr/>
        </p:nvPicPr>
        <p:blipFill>
          <a:blip r:embed="rId3"/>
          <a:srcRect/>
          <a:stretch>
            <a:fillRect/>
          </a:stretch>
        </p:blipFill>
        <p:spPr bwMode="auto">
          <a:xfrm>
            <a:off x="83820" y="83128"/>
            <a:ext cx="1287780" cy="1059872"/>
          </a:xfrm>
          <a:prstGeom prst="rect">
            <a:avLst/>
          </a:prstGeom>
          <a:noFill/>
          <a:ln w="9525">
            <a:noFill/>
            <a:miter lim="800000"/>
            <a:headEnd/>
            <a:tailEnd/>
          </a:ln>
        </p:spPr>
      </p:pic>
      <p:sp>
        <p:nvSpPr>
          <p:cNvPr id="10"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28709950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1091AD-C08C-456D-919F-57AD79F8C264}" type="datetime1">
              <a:rPr lang="en-US" smtClean="0"/>
              <a:t>4/24/2024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dirty="0"/>
          </a:p>
        </p:txBody>
      </p:sp>
      <p:sp>
        <p:nvSpPr>
          <p:cNvPr id="7" name="Title 1"/>
          <p:cNvSpPr txBox="1">
            <a:spLocks/>
          </p:cNvSpPr>
          <p:nvPr/>
        </p:nvSpPr>
        <p:spPr>
          <a:xfrm>
            <a:off x="1253003" y="7"/>
            <a:ext cx="7890997" cy="76199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Pattern of Online External Exam Question Paper (100 marks)</a:t>
            </a:r>
          </a:p>
        </p:txBody>
      </p:sp>
      <p:pic>
        <p:nvPicPr>
          <p:cNvPr id="9" name="Picture 8">
            <a:extLst>
              <a:ext uri="{FF2B5EF4-FFF2-40B4-BE49-F238E27FC236}">
                <a16:creationId xmlns:a16="http://schemas.microsoft.com/office/drawing/2014/main" id="{F82AF081-83E9-40E3-85C9-062E3E753D2B}"/>
              </a:ext>
            </a:extLst>
          </p:cNvPr>
          <p:cNvPicPr>
            <a:picLocks noChangeAspect="1"/>
          </p:cNvPicPr>
          <p:nvPr/>
        </p:nvPicPr>
        <p:blipFill>
          <a:blip r:embed="rId2"/>
          <a:stretch>
            <a:fillRect/>
          </a:stretch>
        </p:blipFill>
        <p:spPr>
          <a:xfrm>
            <a:off x="1302099" y="1143000"/>
            <a:ext cx="7756175" cy="5105405"/>
          </a:xfrm>
          <a:prstGeom prst="rect">
            <a:avLst/>
          </a:prstGeom>
        </p:spPr>
      </p:pic>
      <p:pic>
        <p:nvPicPr>
          <p:cNvPr id="8" name="Picture 7" descr="E:\Master Folder 2017-18\Approved Logo by BOG\NIET logo_.png"/>
          <p:cNvPicPr/>
          <p:nvPr/>
        </p:nvPicPr>
        <p:blipFill>
          <a:blip r:embed="rId3"/>
          <a:srcRect/>
          <a:stretch>
            <a:fillRect/>
          </a:stretch>
        </p:blipFill>
        <p:spPr bwMode="auto">
          <a:xfrm>
            <a:off x="0" y="-16397"/>
            <a:ext cx="1253003" cy="910936"/>
          </a:xfrm>
          <a:prstGeom prst="rect">
            <a:avLst/>
          </a:prstGeom>
          <a:noFill/>
          <a:ln w="9525">
            <a:noFill/>
            <a:miter lim="800000"/>
            <a:headEnd/>
            <a:tailEnd/>
          </a:ln>
        </p:spPr>
      </p:pic>
      <p:sp>
        <p:nvSpPr>
          <p:cNvPr id="10"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42040924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A4B047-DDC9-49E9-B31F-8D91DA31D493}" type="datetime1">
              <a:rPr lang="en-US" smtClean="0"/>
              <a:t>4/24/2024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dirty="0"/>
          </a:p>
        </p:txBody>
      </p:sp>
      <p:sp>
        <p:nvSpPr>
          <p:cNvPr id="7" name="Title 1"/>
          <p:cNvSpPr txBox="1">
            <a:spLocks/>
          </p:cNvSpPr>
          <p:nvPr/>
        </p:nvSpPr>
        <p:spPr>
          <a:xfrm>
            <a:off x="1371600" y="7"/>
            <a:ext cx="7772400" cy="106679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Pattern of Online External Exam Question Paper (100 marks)</a:t>
            </a:r>
          </a:p>
        </p:txBody>
      </p:sp>
      <p:pic>
        <p:nvPicPr>
          <p:cNvPr id="8" name="Picture 7">
            <a:extLst>
              <a:ext uri="{FF2B5EF4-FFF2-40B4-BE49-F238E27FC236}">
                <a16:creationId xmlns:a16="http://schemas.microsoft.com/office/drawing/2014/main" id="{D6AD0FEF-91AB-4622-BD71-AF17C265451A}"/>
              </a:ext>
            </a:extLst>
          </p:cNvPr>
          <p:cNvPicPr>
            <a:picLocks noChangeAspect="1"/>
          </p:cNvPicPr>
          <p:nvPr/>
        </p:nvPicPr>
        <p:blipFill>
          <a:blip r:embed="rId2"/>
          <a:stretch>
            <a:fillRect/>
          </a:stretch>
        </p:blipFill>
        <p:spPr>
          <a:xfrm>
            <a:off x="1304536" y="1066800"/>
            <a:ext cx="7792399" cy="5091771"/>
          </a:xfrm>
          <a:prstGeom prst="rect">
            <a:avLst/>
          </a:prstGeom>
        </p:spPr>
      </p:pic>
      <p:pic>
        <p:nvPicPr>
          <p:cNvPr id="9" name="Picture 8" descr="E:\Master Folder 2017-18\Approved Logo by BOG\NIET logo_.png"/>
          <p:cNvPicPr/>
          <p:nvPr/>
        </p:nvPicPr>
        <p:blipFill>
          <a:blip r:embed="rId3"/>
          <a:srcRect/>
          <a:stretch>
            <a:fillRect/>
          </a:stretch>
        </p:blipFill>
        <p:spPr bwMode="auto">
          <a:xfrm>
            <a:off x="83820" y="83128"/>
            <a:ext cx="1287780" cy="1059872"/>
          </a:xfrm>
          <a:prstGeom prst="rect">
            <a:avLst/>
          </a:prstGeom>
          <a:noFill/>
          <a:ln w="9525">
            <a:noFill/>
            <a:miter lim="800000"/>
            <a:headEnd/>
            <a:tailEnd/>
          </a:ln>
        </p:spPr>
      </p:pic>
      <p:sp>
        <p:nvSpPr>
          <p:cNvPr id="10"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2931101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54BAFF2-CB65-466A-99E9-53919869060E}" type="datetime1">
              <a:rPr lang="en-US" smtClean="0"/>
              <a:t>4/24/2024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dirty="0"/>
          </a:p>
        </p:txBody>
      </p:sp>
      <p:sp>
        <p:nvSpPr>
          <p:cNvPr id="7" name="Title 1"/>
          <p:cNvSpPr txBox="1">
            <a:spLocks/>
          </p:cNvSpPr>
          <p:nvPr/>
        </p:nvSpPr>
        <p:spPr>
          <a:xfrm>
            <a:off x="1371600" y="7"/>
            <a:ext cx="7772400" cy="99059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Pattern of Online External Exam Question Paper (100 marks)</a:t>
            </a:r>
          </a:p>
        </p:txBody>
      </p:sp>
      <p:pic>
        <p:nvPicPr>
          <p:cNvPr id="9" name="Picture 8">
            <a:extLst>
              <a:ext uri="{FF2B5EF4-FFF2-40B4-BE49-F238E27FC236}">
                <a16:creationId xmlns:a16="http://schemas.microsoft.com/office/drawing/2014/main" id="{8C7C6038-4342-4904-B836-C5BF3F62F169}"/>
              </a:ext>
            </a:extLst>
          </p:cNvPr>
          <p:cNvPicPr>
            <a:picLocks noChangeAspect="1"/>
          </p:cNvPicPr>
          <p:nvPr/>
        </p:nvPicPr>
        <p:blipFill>
          <a:blip r:embed="rId2"/>
          <a:stretch>
            <a:fillRect/>
          </a:stretch>
        </p:blipFill>
        <p:spPr>
          <a:xfrm>
            <a:off x="1339522" y="1295400"/>
            <a:ext cx="7804477" cy="4897446"/>
          </a:xfrm>
          <a:prstGeom prst="rect">
            <a:avLst/>
          </a:prstGeom>
        </p:spPr>
      </p:pic>
      <p:pic>
        <p:nvPicPr>
          <p:cNvPr id="8" name="Picture 7" descr="E:\Master Folder 2017-18\Approved Logo by BOG\NIET logo_.png"/>
          <p:cNvPicPr/>
          <p:nvPr/>
        </p:nvPicPr>
        <p:blipFill>
          <a:blip r:embed="rId3"/>
          <a:srcRect/>
          <a:stretch>
            <a:fillRect/>
          </a:stretch>
        </p:blipFill>
        <p:spPr bwMode="auto">
          <a:xfrm>
            <a:off x="83820" y="83128"/>
            <a:ext cx="1287780" cy="1059872"/>
          </a:xfrm>
          <a:prstGeom prst="rect">
            <a:avLst/>
          </a:prstGeom>
          <a:noFill/>
          <a:ln w="9525">
            <a:noFill/>
            <a:miter lim="800000"/>
            <a:headEnd/>
            <a:tailEnd/>
          </a:ln>
        </p:spPr>
      </p:pic>
      <p:sp>
        <p:nvSpPr>
          <p:cNvPr id="10"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10789447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473BA25-3405-41BC-A51D-209724D830F1}" type="datetime1">
              <a:rPr lang="en-US" smtClean="0"/>
              <a:t>4/24/2024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dirty="0"/>
          </a:p>
        </p:txBody>
      </p:sp>
      <p:sp>
        <p:nvSpPr>
          <p:cNvPr id="7" name="Title 1"/>
          <p:cNvSpPr txBox="1">
            <a:spLocks/>
          </p:cNvSpPr>
          <p:nvPr/>
        </p:nvSpPr>
        <p:spPr>
          <a:xfrm>
            <a:off x="1219200" y="7"/>
            <a:ext cx="7924800" cy="887764"/>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Pattern of Online External Exam Question Paper (100 marks)</a:t>
            </a:r>
          </a:p>
        </p:txBody>
      </p:sp>
      <p:pic>
        <p:nvPicPr>
          <p:cNvPr id="8" name="Picture 7">
            <a:extLst>
              <a:ext uri="{FF2B5EF4-FFF2-40B4-BE49-F238E27FC236}">
                <a16:creationId xmlns:a16="http://schemas.microsoft.com/office/drawing/2014/main" id="{CF080F34-6289-4751-AE3C-849A673B260C}"/>
              </a:ext>
            </a:extLst>
          </p:cNvPr>
          <p:cNvPicPr>
            <a:picLocks noChangeAspect="1"/>
          </p:cNvPicPr>
          <p:nvPr/>
        </p:nvPicPr>
        <p:blipFill>
          <a:blip r:embed="rId2"/>
          <a:stretch>
            <a:fillRect/>
          </a:stretch>
        </p:blipFill>
        <p:spPr>
          <a:xfrm>
            <a:off x="1219200" y="1085673"/>
            <a:ext cx="7896224" cy="5126874"/>
          </a:xfrm>
          <a:prstGeom prst="rect">
            <a:avLst/>
          </a:prstGeom>
        </p:spPr>
      </p:pic>
      <p:pic>
        <p:nvPicPr>
          <p:cNvPr id="9" name="Picture 8" descr="E:\Master Folder 2017-18\Approved Logo by BOG\NIET logo_.png"/>
          <p:cNvPicPr/>
          <p:nvPr/>
        </p:nvPicPr>
        <p:blipFill>
          <a:blip r:embed="rId3"/>
          <a:srcRect/>
          <a:stretch>
            <a:fillRect/>
          </a:stretch>
        </p:blipFill>
        <p:spPr bwMode="auto">
          <a:xfrm>
            <a:off x="83820" y="83127"/>
            <a:ext cx="1135380" cy="907473"/>
          </a:xfrm>
          <a:prstGeom prst="rect">
            <a:avLst/>
          </a:prstGeom>
          <a:noFill/>
          <a:ln w="9525">
            <a:noFill/>
            <a:miter lim="800000"/>
            <a:headEnd/>
            <a:tailEnd/>
          </a:ln>
        </p:spPr>
      </p:pic>
      <p:sp>
        <p:nvSpPr>
          <p:cNvPr id="10"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1662946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FE16712-CFF6-4BD2-B853-7EDCE8A81F8D}" type="datetime1">
              <a:rPr lang="en-US" smtClean="0"/>
              <a:t>4/24/2024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19</a:t>
            </a:fld>
            <a:endParaRPr lang="en-US" dirty="0"/>
          </a:p>
        </p:txBody>
      </p:sp>
      <p:sp>
        <p:nvSpPr>
          <p:cNvPr id="7" name="Title 1"/>
          <p:cNvSpPr txBox="1"/>
          <p:nvPr/>
        </p:nvSpPr>
        <p:spPr>
          <a:xfrm>
            <a:off x="1549612" y="38100"/>
            <a:ext cx="7543800" cy="655564"/>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dirty="0" smtClean="0">
                <a:latin typeface="Times New Roman" panose="02020603050405020304" pitchFamily="18" charset="0"/>
                <a:cs typeface="Times New Roman" panose="02020603050405020304" pitchFamily="18" charset="0"/>
              </a:rPr>
              <a:t>Result Analysis</a:t>
            </a:r>
            <a:endParaRPr lang="en-US" dirty="0">
              <a:latin typeface="Times New Roman" panose="02020603050405020304" pitchFamily="18" charset="0"/>
              <a:cs typeface="Times New Roman" panose="02020603050405020304" pitchFamily="18" charset="0"/>
            </a:endParaRPr>
          </a:p>
        </p:txBody>
      </p:sp>
      <p:pic>
        <p:nvPicPr>
          <p:cNvPr id="2" name="Picture 1" descr="E:\Master Folder 2017-18\Approved Logo by BOG\NIET logo_.png"/>
          <p:cNvPicPr/>
          <p:nvPr/>
        </p:nvPicPr>
        <p:blipFill>
          <a:blip r:embed="rId2"/>
          <a:srcRect/>
          <a:stretch>
            <a:fillRect/>
          </a:stretch>
        </p:blipFill>
        <p:spPr bwMode="auto">
          <a:xfrm>
            <a:off x="83820" y="38100"/>
            <a:ext cx="1287780" cy="685799"/>
          </a:xfrm>
          <a:prstGeom prst="rect">
            <a:avLst/>
          </a:prstGeom>
          <a:noFill/>
          <a:ln w="9525">
            <a:noFill/>
            <a:miter lim="800000"/>
            <a:headEnd/>
            <a:tailEnd/>
          </a:ln>
        </p:spPr>
      </p:pic>
      <p:sp>
        <p:nvSpPr>
          <p:cNvPr id="9" name="Footer Placeholder 12"/>
          <p:cNvSpPr>
            <a:spLocks noGrp="1"/>
          </p:cNvSpPr>
          <p:nvPr>
            <p:ph type="ftr" sz="quarter" idx="11"/>
          </p:nvPr>
        </p:nvSpPr>
        <p:spPr>
          <a:xfrm>
            <a:off x="2514600" y="6343818"/>
            <a:ext cx="5638800" cy="273844"/>
          </a:xfrm>
        </p:spPr>
        <p:txBody>
          <a:bodyPr/>
          <a:lstStyle/>
          <a:p>
            <a:r>
              <a:rPr lang="en-US" dirty="0" smtClean="0"/>
              <a:t>Rupendra Kaushik                                      Introduction to </a:t>
            </a:r>
            <a:r>
              <a:rPr lang="en-US" dirty="0" err="1" smtClean="0"/>
              <a:t>laravel</a:t>
            </a:r>
            <a:r>
              <a:rPr lang="en-US" dirty="0" smtClean="0"/>
              <a:t>                         </a:t>
            </a:r>
            <a:r>
              <a:rPr lang="en-US" dirty="0"/>
              <a:t>Unit I</a:t>
            </a:r>
          </a:p>
        </p:txBody>
      </p:sp>
      <p:graphicFrame>
        <p:nvGraphicFramePr>
          <p:cNvPr id="5" name="Table 4"/>
          <p:cNvGraphicFramePr>
            <a:graphicFrameLocks noGrp="1"/>
          </p:cNvGraphicFramePr>
          <p:nvPr>
            <p:extLst>
              <p:ext uri="{D42A27DB-BD31-4B8C-83A1-F6EECF244321}">
                <p14:modId xmlns:p14="http://schemas.microsoft.com/office/powerpoint/2010/main" val="488504534"/>
              </p:ext>
            </p:extLst>
          </p:nvPr>
        </p:nvGraphicFramePr>
        <p:xfrm>
          <a:off x="1676400" y="1295399"/>
          <a:ext cx="5943600" cy="1214121"/>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tblGrid>
              <a:tr h="404707">
                <a:tc>
                  <a:txBody>
                    <a:bodyPr/>
                    <a:lstStyle/>
                    <a:p>
                      <a:r>
                        <a:rPr lang="en-US" dirty="0" smtClean="0"/>
                        <a:t>Branch</a:t>
                      </a:r>
                      <a:endParaRPr lang="en-US" dirty="0"/>
                    </a:p>
                  </a:txBody>
                  <a:tcPr/>
                </a:tc>
                <a:tc>
                  <a:txBody>
                    <a:bodyPr/>
                    <a:lstStyle/>
                    <a:p>
                      <a:r>
                        <a:rPr lang="en-US" dirty="0" smtClean="0"/>
                        <a:t>Result</a:t>
                      </a:r>
                      <a:endParaRPr lang="en-US" dirty="0"/>
                    </a:p>
                  </a:txBody>
                  <a:tcPr/>
                </a:tc>
                <a:extLst>
                  <a:ext uri="{0D108BD9-81ED-4DB2-BD59-A6C34878D82A}">
                    <a16:rowId xmlns:a16="http://schemas.microsoft.com/office/drawing/2014/main" val="10000"/>
                  </a:ext>
                </a:extLst>
              </a:tr>
              <a:tr h="404707">
                <a:tc>
                  <a:txBody>
                    <a:bodyPr/>
                    <a:lstStyle/>
                    <a:p>
                      <a:r>
                        <a:rPr lang="en-US" dirty="0" smtClean="0"/>
                        <a:t>CSE</a:t>
                      </a:r>
                      <a:endParaRPr lang="en-US" dirty="0"/>
                    </a:p>
                  </a:txBody>
                  <a:tcPr/>
                </a:tc>
                <a:tc>
                  <a:txBody>
                    <a:bodyPr/>
                    <a:lstStyle/>
                    <a:p>
                      <a:r>
                        <a:rPr lang="en-US" dirty="0" smtClean="0"/>
                        <a:t>100%</a:t>
                      </a:r>
                      <a:endParaRPr lang="en-US" dirty="0"/>
                    </a:p>
                  </a:txBody>
                  <a:tcPr/>
                </a:tc>
                <a:extLst>
                  <a:ext uri="{0D108BD9-81ED-4DB2-BD59-A6C34878D82A}">
                    <a16:rowId xmlns:a16="http://schemas.microsoft.com/office/drawing/2014/main" val="10001"/>
                  </a:ext>
                </a:extLst>
              </a:tr>
              <a:tr h="404707">
                <a:tc>
                  <a:txBody>
                    <a:bodyPr/>
                    <a:lstStyle/>
                    <a:p>
                      <a:r>
                        <a:rPr lang="en-US" dirty="0" smtClean="0"/>
                        <a:t>IT</a:t>
                      </a:r>
                      <a:endParaRPr lang="en-US" dirty="0"/>
                    </a:p>
                  </a:txBody>
                  <a:tcPr/>
                </a:tc>
                <a:tc>
                  <a:txBody>
                    <a:bodyPr/>
                    <a:lstStyle/>
                    <a:p>
                      <a:r>
                        <a:rPr lang="en-US" dirty="0" smtClean="0"/>
                        <a:t>98%</a:t>
                      </a:r>
                      <a:endParaRPr 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54919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1EA5F286-7DED-4C9A-B719-A0E4078F7DCA}" type="datetime1">
              <a:rPr lang="en-US" smtClean="0"/>
              <a:t>4/24/2024</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dirty="0"/>
          </a:p>
        </p:txBody>
      </p:sp>
      <p:sp>
        <p:nvSpPr>
          <p:cNvPr id="8" name="Title 1"/>
          <p:cNvSpPr txBox="1">
            <a:spLocks/>
          </p:cNvSpPr>
          <p:nvPr/>
        </p:nvSpPr>
        <p:spPr>
          <a:xfrm>
            <a:off x="1371600" y="-27294"/>
            <a:ext cx="7772400" cy="789294"/>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Brief Introduction of Faculty</a:t>
            </a:r>
          </a:p>
        </p:txBody>
      </p:sp>
      <p:graphicFrame>
        <p:nvGraphicFramePr>
          <p:cNvPr id="2" name="Table 1"/>
          <p:cNvGraphicFramePr>
            <a:graphicFrameLocks noGrp="1"/>
          </p:cNvGraphicFramePr>
          <p:nvPr>
            <p:extLst>
              <p:ext uri="{D42A27DB-BD31-4B8C-83A1-F6EECF244321}">
                <p14:modId xmlns:p14="http://schemas.microsoft.com/office/powerpoint/2010/main" val="1382463939"/>
              </p:ext>
            </p:extLst>
          </p:nvPr>
        </p:nvGraphicFramePr>
        <p:xfrm>
          <a:off x="1356756" y="914400"/>
          <a:ext cx="4972050" cy="1701820"/>
        </p:xfrm>
        <a:graphic>
          <a:graphicData uri="http://schemas.openxmlformats.org/drawingml/2006/table">
            <a:tbl>
              <a:tblPr firstRow="1" firstCol="1" bandRow="1">
                <a:tableStyleId>{5C22544A-7EE6-4342-B048-85BDC9FD1C3A}</a:tableStyleId>
              </a:tblPr>
              <a:tblGrid>
                <a:gridCol w="1015937">
                  <a:extLst>
                    <a:ext uri="{9D8B030D-6E8A-4147-A177-3AD203B41FA5}">
                      <a16:colId xmlns:a16="http://schemas.microsoft.com/office/drawing/2014/main" val="20000"/>
                    </a:ext>
                  </a:extLst>
                </a:gridCol>
                <a:gridCol w="2224796">
                  <a:extLst>
                    <a:ext uri="{9D8B030D-6E8A-4147-A177-3AD203B41FA5}">
                      <a16:colId xmlns:a16="http://schemas.microsoft.com/office/drawing/2014/main" val="20001"/>
                    </a:ext>
                  </a:extLst>
                </a:gridCol>
                <a:gridCol w="1731317">
                  <a:extLst>
                    <a:ext uri="{9D8B030D-6E8A-4147-A177-3AD203B41FA5}">
                      <a16:colId xmlns:a16="http://schemas.microsoft.com/office/drawing/2014/main" val="20002"/>
                    </a:ext>
                  </a:extLst>
                </a:gridCol>
              </a:tblGrid>
              <a:tr h="706022">
                <a:tc>
                  <a:txBody>
                    <a:bodyPr/>
                    <a:lstStyle/>
                    <a:p>
                      <a:pPr marL="0" marR="0" algn="just">
                        <a:lnSpc>
                          <a:spcPct val="115000"/>
                        </a:lnSpc>
                        <a:spcBef>
                          <a:spcPts val="0"/>
                        </a:spcBef>
                        <a:spcAft>
                          <a:spcPts val="0"/>
                        </a:spcAft>
                      </a:pPr>
                      <a:r>
                        <a:rPr lang="en-US" sz="1600" dirty="0">
                          <a:effectLst/>
                        </a:rPr>
                        <a:t>COURSE</a:t>
                      </a:r>
                    </a:p>
                    <a:p>
                      <a:pPr marL="0" marR="0" algn="just">
                        <a:lnSpc>
                          <a:spcPct val="115000"/>
                        </a:lnSpc>
                        <a:spcBef>
                          <a:spcPts val="0"/>
                        </a:spcBef>
                        <a:spcAft>
                          <a:spcPts val="0"/>
                        </a:spcAft>
                      </a:pPr>
                      <a:r>
                        <a:rPr lang="en-US" sz="1600" dirty="0">
                          <a:effectLst/>
                        </a:rPr>
                        <a:t> </a:t>
                      </a:r>
                      <a:endParaRPr lang="en-US" sz="1600" dirty="0">
                        <a:effectLst/>
                        <a:latin typeface="Calibri" panose="020F0502020204030204" pitchFamily="34" charset="0"/>
                        <a:ea typeface="Times New Roman" panose="02020603050405020304" pitchFamily="18" charset="0"/>
                        <a:cs typeface="Mangal" panose="02040503050203030202" pitchFamily="18" charset="0"/>
                      </a:endParaRPr>
                    </a:p>
                  </a:txBody>
                  <a:tcPr marL="51435" marR="51435" marT="0" marB="0"/>
                </a:tc>
                <a:tc>
                  <a:txBody>
                    <a:bodyPr/>
                    <a:lstStyle/>
                    <a:p>
                      <a:pPr marL="0" marR="0" algn="just">
                        <a:lnSpc>
                          <a:spcPct val="115000"/>
                        </a:lnSpc>
                        <a:spcBef>
                          <a:spcPts val="0"/>
                        </a:spcBef>
                        <a:spcAft>
                          <a:spcPts val="0"/>
                        </a:spcAft>
                      </a:pPr>
                      <a:r>
                        <a:rPr lang="en-US" sz="1600" dirty="0">
                          <a:effectLst/>
                        </a:rPr>
                        <a:t>BOARD/UNIVERSITY</a:t>
                      </a:r>
                      <a:endParaRPr lang="en-US" sz="1600" dirty="0">
                        <a:effectLst/>
                        <a:latin typeface="Calibri" panose="020F0502020204030204" pitchFamily="34" charset="0"/>
                        <a:ea typeface="Times New Roman" panose="02020603050405020304" pitchFamily="18" charset="0"/>
                        <a:cs typeface="Mangal" panose="02040503050203030202" pitchFamily="18" charset="0"/>
                      </a:endParaRPr>
                    </a:p>
                  </a:txBody>
                  <a:tcPr marL="51435" marR="51435" marT="0" marB="0"/>
                </a:tc>
                <a:tc>
                  <a:txBody>
                    <a:bodyPr/>
                    <a:lstStyle/>
                    <a:p>
                      <a:pPr marL="0" marR="0" algn="just">
                        <a:lnSpc>
                          <a:spcPct val="115000"/>
                        </a:lnSpc>
                        <a:spcBef>
                          <a:spcPts val="0"/>
                        </a:spcBef>
                        <a:spcAft>
                          <a:spcPts val="0"/>
                        </a:spcAft>
                      </a:pPr>
                      <a:r>
                        <a:rPr lang="en-US" sz="1600" dirty="0">
                          <a:effectLst/>
                        </a:rPr>
                        <a:t>YEAR OF PASSING</a:t>
                      </a:r>
                      <a:endParaRPr lang="en-US" sz="1600" dirty="0">
                        <a:effectLst/>
                        <a:latin typeface="Calibri" panose="020F0502020204030204" pitchFamily="34" charset="0"/>
                        <a:ea typeface="Times New Roman" panose="02020603050405020304" pitchFamily="18" charset="0"/>
                        <a:cs typeface="Mangal" panose="02040503050203030202" pitchFamily="18" charset="0"/>
                      </a:endParaRPr>
                    </a:p>
                  </a:txBody>
                  <a:tcPr marL="51435" marR="51435" marT="0" marB="0"/>
                </a:tc>
                <a:extLst>
                  <a:ext uri="{0D108BD9-81ED-4DB2-BD59-A6C34878D82A}">
                    <a16:rowId xmlns:a16="http://schemas.microsoft.com/office/drawing/2014/main" val="10000"/>
                  </a:ext>
                </a:extLst>
              </a:tr>
              <a:tr h="448390">
                <a:tc>
                  <a:txBody>
                    <a:bodyPr/>
                    <a:lstStyle/>
                    <a:p>
                      <a:pPr marL="0" marR="0" algn="just">
                        <a:lnSpc>
                          <a:spcPct val="115000"/>
                        </a:lnSpc>
                        <a:spcBef>
                          <a:spcPts val="0"/>
                        </a:spcBef>
                        <a:spcAft>
                          <a:spcPts val="0"/>
                        </a:spcAft>
                      </a:pPr>
                      <a:r>
                        <a:rPr lang="en-US" sz="1600" dirty="0">
                          <a:effectLst/>
                        </a:rPr>
                        <a:t>M.Tech</a:t>
                      </a:r>
                      <a:endParaRPr lang="en-US" sz="1600" dirty="0">
                        <a:effectLst/>
                        <a:latin typeface="Calibri" panose="020F0502020204030204" pitchFamily="34" charset="0"/>
                        <a:ea typeface="Times New Roman" panose="02020603050405020304" pitchFamily="18" charset="0"/>
                        <a:cs typeface="Mangal" panose="02040503050203030202" pitchFamily="18" charset="0"/>
                      </a:endParaRPr>
                    </a:p>
                  </a:txBody>
                  <a:tcPr marL="51435" marR="51435" marT="0" marB="0"/>
                </a:tc>
                <a:tc>
                  <a:txBody>
                    <a:bodyPr/>
                    <a:lstStyle/>
                    <a:p>
                      <a:pPr marL="0" marR="0" algn="just">
                        <a:lnSpc>
                          <a:spcPct val="115000"/>
                        </a:lnSpc>
                        <a:spcBef>
                          <a:spcPts val="0"/>
                        </a:spcBef>
                        <a:spcAft>
                          <a:spcPts val="0"/>
                        </a:spcAft>
                      </a:pPr>
                      <a:r>
                        <a:rPr lang="en-US" sz="1600" dirty="0" smtClean="0">
                          <a:effectLst/>
                        </a:rPr>
                        <a:t>ITM,</a:t>
                      </a:r>
                      <a:r>
                        <a:rPr lang="en-US" sz="1600" baseline="0" dirty="0" smtClean="0">
                          <a:effectLst/>
                        </a:rPr>
                        <a:t> AKTU</a:t>
                      </a:r>
                      <a:r>
                        <a:rPr lang="en-US" sz="1600" dirty="0" smtClean="0">
                          <a:effectLst/>
                        </a:rPr>
                        <a:t>,</a:t>
                      </a:r>
                      <a:r>
                        <a:rPr lang="en-US" sz="1600" baseline="0" dirty="0" smtClean="0">
                          <a:effectLst/>
                        </a:rPr>
                        <a:t> Lucknow</a:t>
                      </a:r>
                      <a:endParaRPr lang="en-US" sz="1600" dirty="0">
                        <a:effectLst/>
                        <a:latin typeface="Calibri" panose="020F0502020204030204" pitchFamily="34" charset="0"/>
                        <a:ea typeface="Times New Roman" panose="02020603050405020304" pitchFamily="18" charset="0"/>
                        <a:cs typeface="Mangal" panose="02040503050203030202" pitchFamily="18" charset="0"/>
                      </a:endParaRPr>
                    </a:p>
                  </a:txBody>
                  <a:tcPr marL="51435" marR="51435" marT="0" marB="0"/>
                </a:tc>
                <a:tc>
                  <a:txBody>
                    <a:bodyPr/>
                    <a:lstStyle/>
                    <a:p>
                      <a:pPr marL="0" marR="0" algn="just">
                        <a:lnSpc>
                          <a:spcPct val="115000"/>
                        </a:lnSpc>
                        <a:spcBef>
                          <a:spcPts val="0"/>
                        </a:spcBef>
                        <a:spcAft>
                          <a:spcPts val="0"/>
                        </a:spcAft>
                      </a:pPr>
                      <a:r>
                        <a:rPr lang="en-US" sz="1600" dirty="0" smtClean="0">
                          <a:effectLst/>
                        </a:rPr>
                        <a:t>2022</a:t>
                      </a:r>
                      <a:endParaRPr lang="en-US" sz="1600" dirty="0">
                        <a:effectLst/>
                        <a:latin typeface="Calibri" panose="020F0502020204030204" pitchFamily="34" charset="0"/>
                        <a:ea typeface="Times New Roman" panose="02020603050405020304" pitchFamily="18" charset="0"/>
                        <a:cs typeface="Mangal" panose="02040503050203030202" pitchFamily="18" charset="0"/>
                      </a:endParaRPr>
                    </a:p>
                  </a:txBody>
                  <a:tcPr marL="51435" marR="51435" marT="0" marB="0"/>
                </a:tc>
                <a:extLst>
                  <a:ext uri="{0D108BD9-81ED-4DB2-BD59-A6C34878D82A}">
                    <a16:rowId xmlns:a16="http://schemas.microsoft.com/office/drawing/2014/main" val="10001"/>
                  </a:ext>
                </a:extLst>
              </a:tr>
              <a:tr h="547408">
                <a:tc>
                  <a:txBody>
                    <a:bodyPr/>
                    <a:lstStyle/>
                    <a:p>
                      <a:pPr marL="0" marR="0" algn="just">
                        <a:lnSpc>
                          <a:spcPct val="115000"/>
                        </a:lnSpc>
                        <a:spcBef>
                          <a:spcPts val="0"/>
                        </a:spcBef>
                        <a:spcAft>
                          <a:spcPts val="0"/>
                        </a:spcAft>
                      </a:pPr>
                      <a:r>
                        <a:rPr lang="en-US" sz="1600">
                          <a:effectLst/>
                        </a:rPr>
                        <a:t>B.Tech</a:t>
                      </a:r>
                      <a:endParaRPr lang="en-US" sz="1600">
                        <a:effectLst/>
                        <a:latin typeface="Calibri" panose="020F0502020204030204" pitchFamily="34" charset="0"/>
                        <a:ea typeface="Times New Roman" panose="02020603050405020304" pitchFamily="18" charset="0"/>
                        <a:cs typeface="Mangal" panose="02040503050203030202" pitchFamily="18" charset="0"/>
                      </a:endParaRPr>
                    </a:p>
                  </a:txBody>
                  <a:tcPr marL="51435" marR="51435" marT="0" marB="0"/>
                </a:tc>
                <a:tc>
                  <a:txBody>
                    <a:bodyPr/>
                    <a:lstStyle/>
                    <a:p>
                      <a:pPr marL="0" marR="0" algn="just">
                        <a:lnSpc>
                          <a:spcPct val="115000"/>
                        </a:lnSpc>
                        <a:spcBef>
                          <a:spcPts val="0"/>
                        </a:spcBef>
                        <a:spcAft>
                          <a:spcPts val="0"/>
                        </a:spcAft>
                      </a:pPr>
                      <a:r>
                        <a:rPr lang="en-US" sz="1600" dirty="0" smtClean="0">
                          <a:effectLst/>
                        </a:rPr>
                        <a:t> PKITM,</a:t>
                      </a:r>
                      <a:r>
                        <a:rPr lang="en-US" sz="1600" baseline="0" dirty="0" smtClean="0">
                          <a:effectLst/>
                        </a:rPr>
                        <a:t> AKTU, </a:t>
                      </a:r>
                      <a:r>
                        <a:rPr lang="en-US" sz="1600" dirty="0" smtClean="0">
                          <a:effectLst/>
                        </a:rPr>
                        <a:t>Lucknow</a:t>
                      </a:r>
                      <a:endParaRPr lang="en-US" sz="1600" dirty="0">
                        <a:effectLst/>
                        <a:latin typeface="Calibri" panose="020F0502020204030204" pitchFamily="34" charset="0"/>
                        <a:ea typeface="Times New Roman" panose="02020603050405020304" pitchFamily="18" charset="0"/>
                        <a:cs typeface="Mangal" panose="02040503050203030202" pitchFamily="18" charset="0"/>
                      </a:endParaRPr>
                    </a:p>
                  </a:txBody>
                  <a:tcPr marL="51435" marR="51435" marT="0" marB="0"/>
                </a:tc>
                <a:tc>
                  <a:txBody>
                    <a:bodyPr/>
                    <a:lstStyle/>
                    <a:p>
                      <a:pPr marL="0" marR="0" algn="just">
                        <a:lnSpc>
                          <a:spcPct val="115000"/>
                        </a:lnSpc>
                        <a:spcBef>
                          <a:spcPts val="0"/>
                        </a:spcBef>
                        <a:spcAft>
                          <a:spcPts val="0"/>
                        </a:spcAft>
                      </a:pPr>
                      <a:r>
                        <a:rPr lang="en-US" sz="1600" dirty="0" smtClean="0">
                          <a:effectLst/>
                        </a:rPr>
                        <a:t>2014</a:t>
                      </a:r>
                      <a:endParaRPr lang="en-US" sz="1600" dirty="0">
                        <a:effectLst/>
                        <a:latin typeface="Calibri" panose="020F0502020204030204" pitchFamily="34" charset="0"/>
                        <a:ea typeface="Times New Roman" panose="02020603050405020304" pitchFamily="18" charset="0"/>
                        <a:cs typeface="Mangal" panose="02040503050203030202" pitchFamily="18" charset="0"/>
                      </a:endParaRPr>
                    </a:p>
                  </a:txBody>
                  <a:tcPr marL="51435" marR="51435" marT="0" marB="0"/>
                </a:tc>
                <a:extLst>
                  <a:ext uri="{0D108BD9-81ED-4DB2-BD59-A6C34878D82A}">
                    <a16:rowId xmlns:a16="http://schemas.microsoft.com/office/drawing/2014/main" val="10002"/>
                  </a:ext>
                </a:extLst>
              </a:tr>
            </a:tbl>
          </a:graphicData>
        </a:graphic>
      </p:graphicFrame>
      <p:pic>
        <p:nvPicPr>
          <p:cNvPr id="9" name="Picture 8" descr="C:\Users\GOLU\Desktop\rupendra .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914400"/>
            <a:ext cx="1143000" cy="1600200"/>
          </a:xfrm>
          <a:prstGeom prst="rect">
            <a:avLst/>
          </a:prstGeom>
          <a:noFill/>
          <a:ln>
            <a:noFill/>
          </a:ln>
        </p:spPr>
      </p:pic>
      <p:pic>
        <p:nvPicPr>
          <p:cNvPr id="10" name="Picture 9" descr="E:\Master Folder 2017-18\Approved Logo by BOG\NIET logo_.png"/>
          <p:cNvPicPr/>
          <p:nvPr/>
        </p:nvPicPr>
        <p:blipFill>
          <a:blip r:embed="rId4"/>
          <a:srcRect/>
          <a:stretch>
            <a:fillRect/>
          </a:stretch>
        </p:blipFill>
        <p:spPr bwMode="auto">
          <a:xfrm>
            <a:off x="35626" y="-27294"/>
            <a:ext cx="1335974" cy="941694"/>
          </a:xfrm>
          <a:prstGeom prst="rect">
            <a:avLst/>
          </a:prstGeom>
          <a:noFill/>
          <a:ln w="9525">
            <a:noFill/>
            <a:miter lim="800000"/>
            <a:headEnd/>
            <a:tailEnd/>
          </a:ln>
        </p:spPr>
      </p:pic>
      <p:sp>
        <p:nvSpPr>
          <p:cNvPr id="13"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
        <p:nvSpPr>
          <p:cNvPr id="11" name="Rectangle 10"/>
          <p:cNvSpPr/>
          <p:nvPr/>
        </p:nvSpPr>
        <p:spPr>
          <a:xfrm>
            <a:off x="1371600" y="2667068"/>
            <a:ext cx="7772400" cy="2031325"/>
          </a:xfrm>
          <a:prstGeom prst="rect">
            <a:avLst/>
          </a:prstGeom>
        </p:spPr>
        <p:txBody>
          <a:bodyPr wrap="square">
            <a:spAutoFit/>
          </a:bodyPr>
          <a:lstStyle/>
          <a:p>
            <a:pPr marL="285750" indent="-285750">
              <a:buFont typeface="Arial" pitchFamily="34" charset="0"/>
              <a:buChar char="•"/>
            </a:pPr>
            <a:r>
              <a:rPr lang="en-US" dirty="0"/>
              <a:t>Automatic Image Captioning Using</a:t>
            </a:r>
          </a:p>
          <a:p>
            <a:r>
              <a:rPr lang="en-US" dirty="0" smtClean="0"/>
              <a:t>      Ensemble </a:t>
            </a:r>
            <a:r>
              <a:rPr lang="en-US" dirty="0"/>
              <a:t>of Deep Learning Techniques ” has been published in the AIR 2022</a:t>
            </a:r>
          </a:p>
          <a:p>
            <a:r>
              <a:rPr lang="en-US" dirty="0" smtClean="0"/>
              <a:t>      Organizing </a:t>
            </a:r>
            <a:r>
              <a:rPr lang="en-US" dirty="0"/>
              <a:t>in </a:t>
            </a:r>
            <a:r>
              <a:rPr lang="en-US" dirty="0" err="1"/>
              <a:t>Motilal</a:t>
            </a:r>
            <a:r>
              <a:rPr lang="en-US" dirty="0"/>
              <a:t> Nehru National Institute of Technology </a:t>
            </a:r>
            <a:r>
              <a:rPr lang="en-US" dirty="0" err="1"/>
              <a:t>Prayagraj</a:t>
            </a:r>
            <a:r>
              <a:rPr lang="en-US" dirty="0" smtClean="0"/>
              <a:t>.</a:t>
            </a:r>
          </a:p>
          <a:p>
            <a:pPr marL="285750" indent="-285750">
              <a:buFont typeface="Arial" pitchFamily="34" charset="0"/>
              <a:buChar char="•"/>
            </a:pPr>
            <a:r>
              <a:rPr lang="en-US" dirty="0"/>
              <a:t>A Comprehensive Review on Image Captioning Using Deep learning ” has been published in the AIR 2022 Organizing in </a:t>
            </a:r>
            <a:r>
              <a:rPr lang="en-US" dirty="0" err="1"/>
              <a:t>Motilal</a:t>
            </a:r>
            <a:r>
              <a:rPr lang="en-US" dirty="0"/>
              <a:t> Nehru National Institute of Technology </a:t>
            </a:r>
            <a:r>
              <a:rPr lang="en-US" dirty="0" err="1"/>
              <a:t>Prayagraj</a:t>
            </a:r>
            <a:r>
              <a:rPr lang="en-US" dirty="0"/>
              <a:t>.</a:t>
            </a:r>
            <a:endParaRPr lang="en-US" dirty="0" smtClean="0"/>
          </a:p>
          <a:p>
            <a:endParaRPr lang="en-US" dirty="0"/>
          </a:p>
        </p:txBody>
      </p:sp>
      <p:sp>
        <p:nvSpPr>
          <p:cNvPr id="12" name="Rectangle 11"/>
          <p:cNvSpPr/>
          <p:nvPr/>
        </p:nvSpPr>
        <p:spPr>
          <a:xfrm>
            <a:off x="1524000" y="4698393"/>
            <a:ext cx="1932004" cy="369332"/>
          </a:xfrm>
          <a:prstGeom prst="rect">
            <a:avLst/>
          </a:prstGeom>
        </p:spPr>
        <p:txBody>
          <a:bodyPr wrap="none">
            <a:spAutoFit/>
          </a:bodyPr>
          <a:lstStyle/>
          <a:p>
            <a:r>
              <a:rPr lang="en-US" dirty="0"/>
              <a:t>AREA OF INTEREST</a:t>
            </a:r>
          </a:p>
        </p:txBody>
      </p:sp>
      <p:sp>
        <p:nvSpPr>
          <p:cNvPr id="14" name="Rectangle 13"/>
          <p:cNvSpPr/>
          <p:nvPr/>
        </p:nvSpPr>
        <p:spPr>
          <a:xfrm>
            <a:off x="3657600" y="4707640"/>
            <a:ext cx="5486400" cy="369332"/>
          </a:xfrm>
          <a:prstGeom prst="rect">
            <a:avLst/>
          </a:prstGeom>
        </p:spPr>
        <p:txBody>
          <a:bodyPr wrap="square">
            <a:spAutoFit/>
          </a:bodyPr>
          <a:lstStyle/>
          <a:p>
            <a:r>
              <a:rPr lang="en-US" dirty="0" smtClean="0"/>
              <a:t>Deep Learning, Web Development and </a:t>
            </a:r>
            <a:r>
              <a:rPr lang="en-US" dirty="0" err="1" smtClean="0"/>
              <a:t>Nural</a:t>
            </a:r>
            <a:r>
              <a:rPr lang="en-US" dirty="0" smtClean="0"/>
              <a:t> Network</a:t>
            </a:r>
            <a:endParaRPr lang="en-US" dirty="0"/>
          </a:p>
        </p:txBody>
      </p:sp>
    </p:spTree>
    <p:extLst>
      <p:ext uri="{BB962C8B-B14F-4D97-AF65-F5344CB8AC3E}">
        <p14:creationId xmlns:p14="http://schemas.microsoft.com/office/powerpoint/2010/main" val="16006282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371600" y="69767"/>
            <a:ext cx="7772399" cy="61603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Times New Roman" pitchFamily="18" charset="0"/>
                <a:cs typeface="Times New Roman" pitchFamily="18" charset="0"/>
              </a:rPr>
              <a:t>Prerequisite and Recap</a:t>
            </a:r>
            <a:endParaRPr kumimoji="0" lang="en-US" sz="2400" b="0"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E:\Master Folder 2017-18\Approved Logo by BOG\NIET logo_.png"/>
          <p:cNvPicPr/>
          <p:nvPr/>
        </p:nvPicPr>
        <p:blipFill>
          <a:blip r:embed="rId2"/>
          <a:srcRect/>
          <a:stretch>
            <a:fillRect/>
          </a:stretch>
        </p:blipFill>
        <p:spPr bwMode="auto">
          <a:xfrm>
            <a:off x="0" y="100309"/>
            <a:ext cx="1371600" cy="661691"/>
          </a:xfrm>
          <a:prstGeom prst="rect">
            <a:avLst/>
          </a:prstGeom>
          <a:noFill/>
          <a:ln w="9525">
            <a:noFill/>
            <a:miter lim="800000"/>
            <a:headEnd/>
            <a:tailEnd/>
          </a:ln>
        </p:spPr>
      </p:pic>
      <p:sp>
        <p:nvSpPr>
          <p:cNvPr id="2" name="Rectangle 1"/>
          <p:cNvSpPr/>
          <p:nvPr/>
        </p:nvSpPr>
        <p:spPr>
          <a:xfrm>
            <a:off x="1371601" y="1524000"/>
            <a:ext cx="7010399" cy="1477328"/>
          </a:xfrm>
          <a:prstGeom prst="rect">
            <a:avLst/>
          </a:prstGeom>
        </p:spPr>
        <p:txBody>
          <a:bodyPr wrap="square">
            <a:spAutoFit/>
          </a:bodyPr>
          <a:lstStyle/>
          <a:p>
            <a:r>
              <a:rPr lang="en-US" dirty="0" smtClean="0">
                <a:latin typeface="Times New Roman" pitchFamily="18" charset="0"/>
                <a:cs typeface="Times New Roman" pitchFamily="18" charset="0"/>
              </a:rPr>
              <a:t>Before begin progressing with this tutorial, We assume that we are familiar with website development using PHP and MySQL. Also we should be familiar knowledge of HTML, Core PHP, Java script And Advance PHP .</a:t>
            </a:r>
          </a:p>
          <a:p>
            <a:r>
              <a:rPr lang="en-US" dirty="0" smtClean="0">
                <a:latin typeface="Times New Roman" pitchFamily="18" charset="0"/>
                <a:cs typeface="Times New Roman" pitchFamily="18" charset="0"/>
              </a:rPr>
              <a:t>We have applied </a:t>
            </a:r>
            <a:r>
              <a:rPr lang="en-US" dirty="0" err="1" smtClean="0">
                <a:latin typeface="Times New Roman" pitchFamily="18" charset="0"/>
                <a:cs typeface="Times New Roman" pitchFamily="18" charset="0"/>
              </a:rPr>
              <a:t>laravel</a:t>
            </a:r>
            <a:r>
              <a:rPr lang="en-US" dirty="0" smtClean="0">
                <a:latin typeface="Times New Roman" pitchFamily="18" charset="0"/>
                <a:cs typeface="Times New Roman" pitchFamily="18" charset="0"/>
              </a:rPr>
              <a:t> version 5.1 in all the examples.</a:t>
            </a:r>
            <a:endParaRPr lang="en-US"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AB6364A-6790-437A-ACF3-316E3C58E70D}" type="datetime1">
              <a:rPr lang="en-US" smtClean="0"/>
              <a:t>4/24/2024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dirty="0"/>
          </a:p>
        </p:txBody>
      </p:sp>
      <p:sp>
        <p:nvSpPr>
          <p:cNvPr id="7" name="Title 1"/>
          <p:cNvSpPr txBox="1">
            <a:spLocks/>
          </p:cNvSpPr>
          <p:nvPr/>
        </p:nvSpPr>
        <p:spPr>
          <a:xfrm>
            <a:off x="1085854" y="-12850"/>
            <a:ext cx="8001000" cy="654628"/>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Brief Introduction about the Subject with videos</a:t>
            </a:r>
            <a:endParaRPr lang="en-US" sz="2400" dirty="0">
              <a:latin typeface="Times New Roman" pitchFamily="18" charset="0"/>
              <a:cs typeface="Times New Roman" pitchFamily="18" charset="0"/>
            </a:endParaRPr>
          </a:p>
        </p:txBody>
      </p:sp>
      <p:sp>
        <p:nvSpPr>
          <p:cNvPr id="8" name="Content Placeholder 2"/>
          <p:cNvSpPr txBox="1">
            <a:spLocks/>
          </p:cNvSpPr>
          <p:nvPr/>
        </p:nvSpPr>
        <p:spPr>
          <a:xfrm>
            <a:off x="1085854" y="1062447"/>
            <a:ext cx="7623559" cy="3204753"/>
          </a:xfrm>
          <a:prstGeom prst="rect">
            <a:avLst/>
          </a:prstGeom>
          <a:solidFill>
            <a:schemeClr val="accent3"/>
          </a:solidFill>
          <a:ln w="19050">
            <a:solidFill>
              <a:schemeClr val="tx1"/>
            </a:solidFill>
          </a:ln>
        </p:spPr>
        <p:txBody>
          <a:bodyPr vert="horz" lIns="91440" tIns="45720" rIns="91440" bIns="45720" rtlCol="0">
            <a:normAutofit fontScale="92500" lnSpcReduction="20000"/>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buFont typeface="Wingdings" pitchFamily="2" charset="2"/>
              <a:buChar char="§"/>
            </a:pPr>
            <a:r>
              <a:rPr lang="en-IN" sz="1800" dirty="0" smtClean="0">
                <a:solidFill>
                  <a:schemeClr val="tx2"/>
                </a:solidFill>
                <a:latin typeface="Times New Roman" pitchFamily="18" charset="0"/>
                <a:cs typeface="Times New Roman" pitchFamily="18" charset="0"/>
                <a:hlinkClick r:id="rId2"/>
              </a:rPr>
              <a:t>https://www.youtube.com/watch?v=DJ6PD_jBtU0&amp;t=9s</a:t>
            </a:r>
            <a:endParaRPr lang="en-IN" sz="1800" dirty="0" smtClean="0">
              <a:solidFill>
                <a:schemeClr val="tx2"/>
              </a:solidFill>
              <a:latin typeface="Times New Roman" pitchFamily="18" charset="0"/>
              <a:cs typeface="Times New Roman" pitchFamily="18" charset="0"/>
            </a:endParaRPr>
          </a:p>
          <a:p>
            <a:pPr>
              <a:lnSpc>
                <a:spcPct val="200000"/>
              </a:lnSpc>
              <a:buFont typeface="Wingdings" pitchFamily="2" charset="2"/>
              <a:buChar char="§"/>
            </a:pPr>
            <a:r>
              <a:rPr lang="en-IN" sz="1800" dirty="0" smtClean="0">
                <a:solidFill>
                  <a:schemeClr val="tx2"/>
                </a:solidFill>
                <a:latin typeface="Times New Roman" pitchFamily="18" charset="0"/>
                <a:cs typeface="Times New Roman" pitchFamily="18" charset="0"/>
                <a:hlinkClick r:id="rId3"/>
              </a:rPr>
              <a:t>https://www.youtube.com/watch?v=KIMolbzz8yM</a:t>
            </a:r>
            <a:endParaRPr lang="en-IN" sz="1800" dirty="0" smtClean="0">
              <a:solidFill>
                <a:schemeClr val="tx2"/>
              </a:solidFill>
              <a:latin typeface="Times New Roman" pitchFamily="18" charset="0"/>
              <a:cs typeface="Times New Roman" pitchFamily="18" charset="0"/>
            </a:endParaRPr>
          </a:p>
          <a:p>
            <a:pPr>
              <a:lnSpc>
                <a:spcPct val="200000"/>
              </a:lnSpc>
              <a:buFont typeface="Wingdings" pitchFamily="2" charset="2"/>
              <a:buChar char="§"/>
            </a:pPr>
            <a:r>
              <a:rPr lang="en-IN" sz="1800" dirty="0" smtClean="0">
                <a:solidFill>
                  <a:schemeClr val="tx2"/>
                </a:solidFill>
                <a:latin typeface="Times New Roman" pitchFamily="18" charset="0"/>
                <a:cs typeface="Times New Roman" pitchFamily="18" charset="0"/>
                <a:hlinkClick r:id="rId4"/>
              </a:rPr>
              <a:t>https://www.youtube.com/watch?v=N_N-5RNowKw</a:t>
            </a:r>
            <a:endParaRPr lang="en-IN" sz="1800" dirty="0" smtClean="0">
              <a:solidFill>
                <a:schemeClr val="tx2"/>
              </a:solidFill>
              <a:latin typeface="Times New Roman" pitchFamily="18" charset="0"/>
              <a:cs typeface="Times New Roman" pitchFamily="18" charset="0"/>
            </a:endParaRPr>
          </a:p>
          <a:p>
            <a:pPr>
              <a:lnSpc>
                <a:spcPct val="200000"/>
              </a:lnSpc>
              <a:buFont typeface="Wingdings" pitchFamily="2" charset="2"/>
              <a:buChar char="§"/>
            </a:pPr>
            <a:r>
              <a:rPr lang="en-IN" sz="1800" dirty="0" smtClean="0">
                <a:solidFill>
                  <a:schemeClr val="tx2"/>
                </a:solidFill>
                <a:latin typeface="Times New Roman" pitchFamily="18" charset="0"/>
                <a:cs typeface="Times New Roman" pitchFamily="18" charset="0"/>
                <a:hlinkClick r:id="rId5"/>
              </a:rPr>
              <a:t>https://www.youtube.com/watch?v=nNDBBkAR6BY</a:t>
            </a:r>
            <a:endParaRPr lang="en-IN" sz="1800" dirty="0" smtClean="0">
              <a:solidFill>
                <a:schemeClr val="tx2"/>
              </a:solidFill>
              <a:latin typeface="Times New Roman" pitchFamily="18" charset="0"/>
              <a:cs typeface="Times New Roman" pitchFamily="18" charset="0"/>
            </a:endParaRPr>
          </a:p>
          <a:p>
            <a:pPr>
              <a:lnSpc>
                <a:spcPct val="200000"/>
              </a:lnSpc>
              <a:buFont typeface="Wingdings" pitchFamily="2" charset="2"/>
              <a:buChar char="§"/>
            </a:pPr>
            <a:r>
              <a:rPr lang="en-IN" sz="1800" dirty="0">
                <a:solidFill>
                  <a:schemeClr val="tx2"/>
                </a:solidFill>
                <a:latin typeface="Times New Roman" pitchFamily="18" charset="0"/>
                <a:cs typeface="Times New Roman" pitchFamily="18" charset="0"/>
                <a:hlinkClick r:id="rId6"/>
              </a:rPr>
              <a:t>https://</a:t>
            </a:r>
            <a:r>
              <a:rPr lang="en-IN" sz="1800" dirty="0" smtClean="0">
                <a:solidFill>
                  <a:schemeClr val="tx2"/>
                </a:solidFill>
                <a:latin typeface="Times New Roman" pitchFamily="18" charset="0"/>
                <a:cs typeface="Times New Roman" pitchFamily="18" charset="0"/>
                <a:hlinkClick r:id="rId6"/>
              </a:rPr>
              <a:t>www.youtube.com/watch?v=5rPLtBHbOxo&amp;list=PLs20WIPqzFC4_HynK6wTRIKEqKHiZYpa4&amp;index=3</a:t>
            </a:r>
            <a:endParaRPr lang="en-IN" sz="1800" dirty="0" smtClean="0">
              <a:solidFill>
                <a:schemeClr val="tx2"/>
              </a:solidFill>
              <a:latin typeface="Times New Roman" pitchFamily="18" charset="0"/>
              <a:cs typeface="Times New Roman" pitchFamily="18" charset="0"/>
            </a:endParaRPr>
          </a:p>
          <a:p>
            <a:pPr marL="0" indent="0">
              <a:lnSpc>
                <a:spcPct val="200000"/>
              </a:lnSpc>
              <a:buNone/>
            </a:pPr>
            <a:endParaRPr lang="en-IN" sz="1800" dirty="0" smtClean="0">
              <a:solidFill>
                <a:schemeClr val="tx2"/>
              </a:solidFill>
              <a:latin typeface="Times New Roman" pitchFamily="18" charset="0"/>
              <a:cs typeface="Times New Roman" pitchFamily="18" charset="0"/>
            </a:endParaRPr>
          </a:p>
          <a:p>
            <a:pPr marL="0" indent="0">
              <a:lnSpc>
                <a:spcPct val="200000"/>
              </a:lnSpc>
              <a:buNone/>
            </a:pPr>
            <a:endParaRPr lang="en-IN" sz="1800" dirty="0" smtClean="0">
              <a:solidFill>
                <a:schemeClr val="tx2"/>
              </a:solidFill>
              <a:latin typeface="Times New Roman" pitchFamily="18" charset="0"/>
              <a:cs typeface="Times New Roman" pitchFamily="18" charset="0"/>
            </a:endParaRPr>
          </a:p>
        </p:txBody>
      </p:sp>
      <p:sp>
        <p:nvSpPr>
          <p:cNvPr id="9"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pic>
        <p:nvPicPr>
          <p:cNvPr id="10" name="Picture 9" descr="E:\Master Folder 2017-18\Approved Logo by BOG\NIET logo_.png"/>
          <p:cNvPicPr/>
          <p:nvPr/>
        </p:nvPicPr>
        <p:blipFill>
          <a:blip r:embed="rId7"/>
          <a:srcRect/>
          <a:stretch>
            <a:fillRect/>
          </a:stretch>
        </p:blipFill>
        <p:spPr bwMode="auto">
          <a:xfrm>
            <a:off x="-1979" y="-12850"/>
            <a:ext cx="1087833" cy="667493"/>
          </a:xfrm>
          <a:prstGeom prst="rect">
            <a:avLst/>
          </a:prstGeom>
          <a:noFill/>
          <a:ln w="9525">
            <a:noFill/>
            <a:miter lim="800000"/>
            <a:headEnd/>
            <a:tailEnd/>
          </a:ln>
        </p:spPr>
      </p:pic>
    </p:spTree>
    <p:extLst>
      <p:ext uri="{BB962C8B-B14F-4D97-AF65-F5344CB8AC3E}">
        <p14:creationId xmlns:p14="http://schemas.microsoft.com/office/powerpoint/2010/main" val="9553669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49BA5C-F5CD-49F9-8B8B-DA20FE3ED9EA}" type="datetime1">
              <a:rPr lang="en-US" smtClean="0"/>
              <a:t>4/24/2024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dirty="0"/>
          </a:p>
        </p:txBody>
      </p:sp>
      <p:sp>
        <p:nvSpPr>
          <p:cNvPr id="7" name="Title 1"/>
          <p:cNvSpPr txBox="1">
            <a:spLocks/>
          </p:cNvSpPr>
          <p:nvPr/>
        </p:nvSpPr>
        <p:spPr>
          <a:xfrm>
            <a:off x="1085850" y="16"/>
            <a:ext cx="805815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Unit content</a:t>
            </a:r>
            <a:endParaRPr lang="en-US" sz="2400"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2571750" y="6248401"/>
            <a:ext cx="440055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
        <p:nvSpPr>
          <p:cNvPr id="2" name="Rectangle 1"/>
          <p:cNvSpPr/>
          <p:nvPr/>
        </p:nvSpPr>
        <p:spPr>
          <a:xfrm>
            <a:off x="1085850" y="1143000"/>
            <a:ext cx="5772150" cy="3416320"/>
          </a:xfrm>
          <a:prstGeom prst="rect">
            <a:avLst/>
          </a:prstGeom>
        </p:spPr>
        <p:txBody>
          <a:bodyPr wrap="square">
            <a:spAutoFit/>
          </a:bodyPr>
          <a:lstStyle/>
          <a:p>
            <a:pPr marL="285750" indent="-285750">
              <a:buFont typeface="Wingdings" pitchFamily="2" charset="2"/>
              <a:buChar char="§"/>
            </a:pPr>
            <a:r>
              <a:rPr lang="en-US" dirty="0">
                <a:latin typeface="Times New Roman" pitchFamily="18" charset="0"/>
                <a:cs typeface="Times New Roman" pitchFamily="18" charset="0"/>
              </a:rPr>
              <a:t>Describing Database </a:t>
            </a:r>
            <a:r>
              <a:rPr lang="en-US" dirty="0" smtClean="0">
                <a:latin typeface="Times New Roman" pitchFamily="18" charset="0"/>
                <a:cs typeface="Times New Roman" pitchFamily="18" charset="0"/>
              </a:rPr>
              <a:t>Configuration</a:t>
            </a:r>
          </a:p>
          <a:p>
            <a:pPr marL="285750" indent="-285750">
              <a:buFont typeface="Wingdings" pitchFamily="2" charset="2"/>
              <a:buChar char="§"/>
            </a:pPr>
            <a:r>
              <a:rPr lang="en-US" dirty="0">
                <a:latin typeface="Times New Roman" pitchFamily="18" charset="0"/>
                <a:cs typeface="Times New Roman" pitchFamily="18" charset="0"/>
              </a:rPr>
              <a:t>Read/Write </a:t>
            </a:r>
            <a:r>
              <a:rPr lang="en-US" dirty="0" smtClean="0">
                <a:latin typeface="Times New Roman" pitchFamily="18" charset="0"/>
                <a:cs typeface="Times New Roman" pitchFamily="18" charset="0"/>
              </a:rPr>
              <a:t>connections</a:t>
            </a:r>
          </a:p>
          <a:p>
            <a:pPr marL="285750" indent="-285750">
              <a:buFont typeface="Wingdings" pitchFamily="2" charset="2"/>
              <a:buChar char="§"/>
            </a:pPr>
            <a:r>
              <a:rPr lang="en-US" dirty="0">
                <a:latin typeface="Times New Roman" pitchFamily="18" charset="0"/>
                <a:cs typeface="Times New Roman" pitchFamily="18" charset="0"/>
              </a:rPr>
              <a:t>Running A Select </a:t>
            </a:r>
            <a:r>
              <a:rPr lang="en-US" dirty="0" smtClean="0">
                <a:latin typeface="Times New Roman" pitchFamily="18" charset="0"/>
                <a:cs typeface="Times New Roman" pitchFamily="18" charset="0"/>
              </a:rPr>
              <a:t>Query</a:t>
            </a:r>
          </a:p>
          <a:p>
            <a:pPr marL="285750" indent="-285750">
              <a:buFont typeface="Wingdings" pitchFamily="2" charset="2"/>
              <a:buChar char="§"/>
            </a:pPr>
            <a:r>
              <a:rPr lang="en-US" dirty="0">
                <a:latin typeface="Times New Roman" pitchFamily="18" charset="0"/>
                <a:cs typeface="Times New Roman" pitchFamily="18" charset="0"/>
              </a:rPr>
              <a:t>Running an Insert, Update, Delete </a:t>
            </a:r>
            <a:r>
              <a:rPr lang="en-US" dirty="0" smtClean="0">
                <a:latin typeface="Times New Roman" pitchFamily="18" charset="0"/>
                <a:cs typeface="Times New Roman" pitchFamily="18" charset="0"/>
              </a:rPr>
              <a:t>Statement</a:t>
            </a:r>
          </a:p>
          <a:p>
            <a:pPr marL="285750" indent="-285750">
              <a:buFont typeface="Wingdings" pitchFamily="2" charset="2"/>
              <a:buChar char="§"/>
            </a:pPr>
            <a:r>
              <a:rPr lang="en-US" dirty="0">
                <a:latin typeface="Times New Roman" pitchFamily="18" charset="0"/>
                <a:cs typeface="Times New Roman" pitchFamily="18" charset="0"/>
              </a:rPr>
              <a:t>Listening For Query </a:t>
            </a:r>
            <a:r>
              <a:rPr lang="en-US" dirty="0" smtClean="0">
                <a:latin typeface="Times New Roman" pitchFamily="18" charset="0"/>
                <a:cs typeface="Times New Roman" pitchFamily="18" charset="0"/>
              </a:rPr>
              <a:t>Events</a:t>
            </a:r>
          </a:p>
          <a:p>
            <a:pPr marL="285750" indent="-285750">
              <a:buFont typeface="Wingdings" pitchFamily="2" charset="2"/>
              <a:buChar char="§"/>
            </a:pPr>
            <a:r>
              <a:rPr lang="en-US" dirty="0">
                <a:latin typeface="Times New Roman" pitchFamily="18" charset="0"/>
                <a:cs typeface="Times New Roman" pitchFamily="18" charset="0"/>
              </a:rPr>
              <a:t>Database </a:t>
            </a:r>
            <a:r>
              <a:rPr lang="en-US" dirty="0" smtClean="0">
                <a:latin typeface="Times New Roman" pitchFamily="18" charset="0"/>
                <a:cs typeface="Times New Roman" pitchFamily="18" charset="0"/>
              </a:rPr>
              <a:t>Transaction</a:t>
            </a:r>
          </a:p>
          <a:p>
            <a:pPr marL="285750" indent="-285750">
              <a:buFont typeface="Wingdings" pitchFamily="2" charset="2"/>
              <a:buChar char="§"/>
            </a:pPr>
            <a:r>
              <a:rPr lang="en-US" dirty="0">
                <a:latin typeface="Times New Roman" pitchFamily="18" charset="0"/>
                <a:cs typeface="Times New Roman" pitchFamily="18" charset="0"/>
              </a:rPr>
              <a:t>rollback and commit </a:t>
            </a:r>
            <a:r>
              <a:rPr lang="en-US" dirty="0" smtClean="0">
                <a:latin typeface="Times New Roman" pitchFamily="18" charset="0"/>
                <a:cs typeface="Times New Roman" pitchFamily="18" charset="0"/>
              </a:rPr>
              <a:t>method</a:t>
            </a:r>
          </a:p>
          <a:p>
            <a:pPr marL="285750" indent="-285750">
              <a:buFont typeface="Wingdings" pitchFamily="2" charset="2"/>
              <a:buChar char="§"/>
            </a:pPr>
            <a:r>
              <a:rPr lang="en-US" dirty="0">
                <a:latin typeface="Times New Roman" pitchFamily="18" charset="0"/>
                <a:cs typeface="Times New Roman" pitchFamily="18" charset="0"/>
              </a:rPr>
              <a:t>Accessing </a:t>
            </a:r>
            <a:r>
              <a:rPr lang="en-US" dirty="0" smtClean="0">
                <a:latin typeface="Times New Roman" pitchFamily="18" charset="0"/>
                <a:cs typeface="Times New Roman" pitchFamily="18" charset="0"/>
              </a:rPr>
              <a:t>connections</a:t>
            </a:r>
          </a:p>
          <a:p>
            <a:pPr marL="285750" indent="-285750">
              <a:buFont typeface="Wingdings" pitchFamily="2" charset="2"/>
              <a:buChar char="§"/>
            </a:pPr>
            <a:r>
              <a:rPr lang="en-US" dirty="0">
                <a:latin typeface="Times New Roman" pitchFamily="18" charset="0"/>
                <a:cs typeface="Times New Roman" pitchFamily="18" charset="0"/>
              </a:rPr>
              <a:t>Query </a:t>
            </a:r>
            <a:r>
              <a:rPr lang="en-US" dirty="0" smtClean="0">
                <a:latin typeface="Times New Roman" pitchFamily="18" charset="0"/>
                <a:cs typeface="Times New Roman" pitchFamily="18" charset="0"/>
              </a:rPr>
              <a:t>Logging</a:t>
            </a:r>
          </a:p>
          <a:p>
            <a:pPr marL="285750" indent="-285750">
              <a:buFont typeface="Wingdings" pitchFamily="2" charset="2"/>
              <a:buChar char="§"/>
            </a:pPr>
            <a:r>
              <a:rPr lang="en-US" dirty="0" err="1">
                <a:latin typeface="Times New Roman" pitchFamily="18" charset="0"/>
                <a:cs typeface="Times New Roman" pitchFamily="18" charset="0"/>
              </a:rPr>
              <a:t>Laravel</a:t>
            </a:r>
            <a:r>
              <a:rPr lang="en-US" dirty="0">
                <a:latin typeface="Times New Roman" pitchFamily="18" charset="0"/>
                <a:cs typeface="Times New Roman" pitchFamily="18" charset="0"/>
              </a:rPr>
              <a:t> Query Builder &amp; </a:t>
            </a:r>
            <a:r>
              <a:rPr lang="en-US" dirty="0" smtClean="0">
                <a:latin typeface="Times New Roman" pitchFamily="18" charset="0"/>
                <a:cs typeface="Times New Roman" pitchFamily="18" charset="0"/>
              </a:rPr>
              <a:t>ORM</a:t>
            </a:r>
          </a:p>
          <a:p>
            <a:pPr marL="285750" indent="-285750">
              <a:buFont typeface="Wingdings" pitchFamily="2" charset="2"/>
              <a:buChar char="§"/>
            </a:pPr>
            <a:r>
              <a:rPr lang="en-US" dirty="0" err="1">
                <a:latin typeface="Times New Roman" pitchFamily="18" charset="0"/>
                <a:cs typeface="Times New Roman" pitchFamily="18" charset="0"/>
              </a:rPr>
              <a:t>Laravel</a:t>
            </a:r>
            <a:r>
              <a:rPr lang="en-US" dirty="0">
                <a:latin typeface="Times New Roman" pitchFamily="18" charset="0"/>
                <a:cs typeface="Times New Roman" pitchFamily="18" charset="0"/>
              </a:rPr>
              <a:t> Migration&amp; Eloquent</a:t>
            </a:r>
          </a:p>
          <a:p>
            <a:endParaRPr lang="en-US" dirty="0">
              <a:latin typeface="Times New Roman" pitchFamily="18" charset="0"/>
              <a:cs typeface="Times New Roman" pitchFamily="18" charset="0"/>
            </a:endParaRPr>
          </a:p>
        </p:txBody>
      </p:sp>
      <p:pic>
        <p:nvPicPr>
          <p:cNvPr id="9" name="Picture 8" descr="E:\Master Folder 2017-18\Approved Logo by BOG\NIET logo_.png"/>
          <p:cNvPicPr/>
          <p:nvPr/>
        </p:nvPicPr>
        <p:blipFill>
          <a:blip r:embed="rId2"/>
          <a:srcRect/>
          <a:stretch>
            <a:fillRect/>
          </a:stretch>
        </p:blipFill>
        <p:spPr bwMode="auto">
          <a:xfrm>
            <a:off x="-8735" y="18322"/>
            <a:ext cx="1087833" cy="667493"/>
          </a:xfrm>
          <a:prstGeom prst="rect">
            <a:avLst/>
          </a:prstGeom>
          <a:noFill/>
          <a:ln w="9525">
            <a:noFill/>
            <a:miter lim="800000"/>
            <a:headEnd/>
            <a:tailEnd/>
          </a:ln>
        </p:spPr>
      </p:pic>
    </p:spTree>
    <p:extLst>
      <p:ext uri="{BB962C8B-B14F-4D97-AF65-F5344CB8AC3E}">
        <p14:creationId xmlns:p14="http://schemas.microsoft.com/office/powerpoint/2010/main" val="523475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066800"/>
            <a:ext cx="7391400" cy="4602163"/>
          </a:xfrm>
        </p:spPr>
        <p:txBody>
          <a:bodyPr/>
          <a:lstStyle/>
          <a:p>
            <a:pPr lvl="0"/>
            <a:r>
              <a:rPr lang="en-US" sz="2000" u="sng" dirty="0">
                <a:latin typeface="Times New Roman" pitchFamily="18" charset="0"/>
                <a:cs typeface="Times New Roman" pitchFamily="18" charset="0"/>
                <a:hlinkClick r:id="rId2"/>
              </a:rPr>
              <a:t>Configuration</a:t>
            </a:r>
            <a:endParaRPr lang="en-US" sz="2000" dirty="0">
              <a:latin typeface="Times New Roman" pitchFamily="18" charset="0"/>
              <a:cs typeface="Times New Roman" pitchFamily="18" charset="0"/>
            </a:endParaRPr>
          </a:p>
          <a:p>
            <a:pPr lvl="0"/>
            <a:r>
              <a:rPr lang="en-US" sz="2000" u="sng" dirty="0">
                <a:latin typeface="Times New Roman" pitchFamily="18" charset="0"/>
                <a:cs typeface="Times New Roman" pitchFamily="18" charset="0"/>
                <a:hlinkClick r:id="rId3"/>
              </a:rPr>
              <a:t>Read / Write Connections</a:t>
            </a:r>
            <a:endParaRPr lang="en-US" sz="2000" dirty="0">
              <a:latin typeface="Times New Roman" pitchFamily="18" charset="0"/>
              <a:cs typeface="Times New Roman" pitchFamily="18" charset="0"/>
            </a:endParaRPr>
          </a:p>
          <a:p>
            <a:pPr lvl="0"/>
            <a:r>
              <a:rPr lang="en-US" sz="2000" u="sng" dirty="0">
                <a:latin typeface="Times New Roman" pitchFamily="18" charset="0"/>
                <a:cs typeface="Times New Roman" pitchFamily="18" charset="0"/>
                <a:hlinkClick r:id="rId4"/>
              </a:rPr>
              <a:t>Running Queries</a:t>
            </a:r>
            <a:endParaRPr lang="en-US" sz="2000" dirty="0">
              <a:latin typeface="Times New Roman" pitchFamily="18" charset="0"/>
              <a:cs typeface="Times New Roman" pitchFamily="18" charset="0"/>
            </a:endParaRPr>
          </a:p>
          <a:p>
            <a:pPr lvl="0"/>
            <a:r>
              <a:rPr lang="en-US" sz="2000" u="sng" dirty="0">
                <a:latin typeface="Times New Roman" pitchFamily="18" charset="0"/>
                <a:cs typeface="Times New Roman" pitchFamily="18" charset="0"/>
                <a:hlinkClick r:id="rId5"/>
              </a:rPr>
              <a:t>Database Transactions</a:t>
            </a:r>
            <a:endParaRPr lang="en-US" sz="2000" dirty="0">
              <a:latin typeface="Times New Roman" pitchFamily="18" charset="0"/>
              <a:cs typeface="Times New Roman" pitchFamily="18" charset="0"/>
            </a:endParaRPr>
          </a:p>
          <a:p>
            <a:pPr lvl="0"/>
            <a:r>
              <a:rPr lang="en-US" sz="2000" u="sng" dirty="0">
                <a:latin typeface="Times New Roman" pitchFamily="18" charset="0"/>
                <a:cs typeface="Times New Roman" pitchFamily="18" charset="0"/>
                <a:hlinkClick r:id="rId6"/>
              </a:rPr>
              <a:t>Accessing Connections</a:t>
            </a:r>
            <a:endParaRPr lang="en-US" sz="2000" dirty="0">
              <a:latin typeface="Times New Roman" pitchFamily="18" charset="0"/>
              <a:cs typeface="Times New Roman" pitchFamily="18" charset="0"/>
            </a:endParaRPr>
          </a:p>
          <a:p>
            <a:pPr lvl="0"/>
            <a:r>
              <a:rPr lang="en-US" sz="2000" u="sng" dirty="0">
                <a:solidFill>
                  <a:schemeClr val="tx1">
                    <a:lumMod val="95000"/>
                    <a:lumOff val="5000"/>
                  </a:schemeClr>
                </a:solidFill>
                <a:latin typeface="Times New Roman" pitchFamily="18" charset="0"/>
                <a:cs typeface="Times New Roman" pitchFamily="18" charset="0"/>
                <a:hlinkClick r:id="rId7"/>
              </a:rPr>
              <a:t>Query Logging</a:t>
            </a:r>
            <a:endParaRPr lang="en-US" sz="2000" dirty="0">
              <a:solidFill>
                <a:schemeClr val="tx1">
                  <a:lumMod val="95000"/>
                  <a:lumOff val="5000"/>
                </a:schemeClr>
              </a:solidFill>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1371600" y="0"/>
            <a:ext cx="7772400" cy="609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itchFamily="18" charset="0"/>
                <a:cs typeface="Times New Roman" pitchFamily="18" charset="0"/>
              </a:rPr>
              <a:t>Basic Database Usage</a:t>
            </a:r>
          </a:p>
        </p:txBody>
      </p:sp>
      <p:pic>
        <p:nvPicPr>
          <p:cNvPr id="9" name="Picture 8" descr="E:\Master Folder 2017-18\Approved Logo by BOG\NIET logo_.png"/>
          <p:cNvPicPr/>
          <p:nvPr/>
        </p:nvPicPr>
        <p:blipFill>
          <a:blip r:embed="rId8"/>
          <a:srcRect/>
          <a:stretch>
            <a:fillRect/>
          </a:stretch>
        </p:blipFill>
        <p:spPr bwMode="auto">
          <a:xfrm>
            <a:off x="83820" y="83128"/>
            <a:ext cx="1287780" cy="602672"/>
          </a:xfrm>
          <a:prstGeom prst="rect">
            <a:avLst/>
          </a:prstGeom>
          <a:noFill/>
          <a:ln w="9525">
            <a:noFill/>
            <a:miter lim="800000"/>
            <a:headEnd/>
            <a:tailEnd/>
          </a:ln>
        </p:spPr>
      </p:pic>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143000"/>
            <a:ext cx="7391400" cy="2514601"/>
          </a:xfrm>
        </p:spPr>
        <p:txBody>
          <a:bodyPr>
            <a:normAutofit/>
          </a:bodyPr>
          <a:lstStyle/>
          <a:p>
            <a:r>
              <a:rPr lang="en-US" sz="1800" dirty="0" err="1">
                <a:latin typeface="Times New Roman" pitchFamily="18" charset="0"/>
                <a:cs typeface="Times New Roman" pitchFamily="18" charset="0"/>
              </a:rPr>
              <a:t>Laravel</a:t>
            </a:r>
            <a:r>
              <a:rPr lang="en-US" sz="1800" dirty="0">
                <a:latin typeface="Times New Roman" pitchFamily="18" charset="0"/>
                <a:cs typeface="Times New Roman" pitchFamily="18" charset="0"/>
              </a:rPr>
              <a:t> makes connecting with databases and running queries extremely simple. The database configuration file is app/</a:t>
            </a:r>
            <a:r>
              <a:rPr lang="en-US" sz="1800" dirty="0" err="1">
                <a:latin typeface="Times New Roman" pitchFamily="18" charset="0"/>
                <a:cs typeface="Times New Roman" pitchFamily="18" charset="0"/>
              </a:rPr>
              <a:t>config</a:t>
            </a:r>
            <a:r>
              <a:rPr lang="en-US" sz="1800" dirty="0">
                <a:latin typeface="Times New Roman" pitchFamily="18" charset="0"/>
                <a:cs typeface="Times New Roman" pitchFamily="18" charset="0"/>
              </a:rPr>
              <a:t>/</a:t>
            </a:r>
            <a:r>
              <a:rPr lang="en-US" sz="1800" dirty="0" err="1">
                <a:latin typeface="Times New Roman" pitchFamily="18" charset="0"/>
                <a:cs typeface="Times New Roman" pitchFamily="18" charset="0"/>
              </a:rPr>
              <a:t>database.php</a:t>
            </a:r>
            <a:r>
              <a:rPr lang="en-US" sz="1800" dirty="0">
                <a:latin typeface="Times New Roman" pitchFamily="18" charset="0"/>
                <a:cs typeface="Times New Roman" pitchFamily="18" charset="0"/>
              </a:rPr>
              <a:t>. In this file you may define all of your database connections, as well as specify which connection should be used by default. Examples for all of the supported database systems are provided in this file.</a:t>
            </a:r>
          </a:p>
          <a:p>
            <a:r>
              <a:rPr lang="en-US" sz="1800" dirty="0">
                <a:latin typeface="Times New Roman" pitchFamily="18" charset="0"/>
                <a:cs typeface="Times New Roman" pitchFamily="18" charset="0"/>
              </a:rPr>
              <a:t>Currently </a:t>
            </a:r>
            <a:r>
              <a:rPr lang="en-US" sz="1800" dirty="0" err="1">
                <a:latin typeface="Times New Roman" pitchFamily="18" charset="0"/>
                <a:cs typeface="Times New Roman" pitchFamily="18" charset="0"/>
              </a:rPr>
              <a:t>Laravel</a:t>
            </a:r>
            <a:r>
              <a:rPr lang="en-US" sz="1800" dirty="0">
                <a:latin typeface="Times New Roman" pitchFamily="18" charset="0"/>
                <a:cs typeface="Times New Roman" pitchFamily="18" charset="0"/>
              </a:rPr>
              <a:t> supports four database systems: MySQL, </a:t>
            </a:r>
            <a:r>
              <a:rPr lang="en-US" sz="1800" dirty="0" err="1">
                <a:latin typeface="Times New Roman" pitchFamily="18" charset="0"/>
                <a:cs typeface="Times New Roman" pitchFamily="18" charset="0"/>
              </a:rPr>
              <a:t>Postgres</a:t>
            </a:r>
            <a:r>
              <a:rPr lang="en-US" sz="1800" dirty="0">
                <a:latin typeface="Times New Roman" pitchFamily="18" charset="0"/>
                <a:cs typeface="Times New Roman" pitchFamily="18" charset="0"/>
              </a:rPr>
              <a:t>, SQLite, and SQL Server</a:t>
            </a:r>
            <a:r>
              <a:rPr lang="en-US" sz="2200" dirty="0">
                <a:latin typeface="Times New Roman" pitchFamily="18" charset="0"/>
                <a:cs typeface="Times New Roman" pitchFamily="18" charset="0"/>
              </a:rPr>
              <a:t>.</a:t>
            </a:r>
          </a:p>
          <a:p>
            <a:pPr marL="0" indent="0">
              <a:buNone/>
            </a:pPr>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p:cNvSpPr txBox="1">
            <a:spLocks/>
          </p:cNvSpPr>
          <p:nvPr/>
        </p:nvSpPr>
        <p:spPr>
          <a:xfrm>
            <a:off x="1371600" y="108606"/>
            <a:ext cx="7772400" cy="958194"/>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solidFill>
                  <a:schemeClr val="tx1"/>
                </a:solidFill>
                <a:latin typeface="Times New Roman" pitchFamily="18" charset="0"/>
                <a:cs typeface="Times New Roman" pitchFamily="18" charset="0"/>
                <a:hlinkClick r:id="rId2"/>
              </a:rPr>
              <a:t>Configuration</a:t>
            </a:r>
            <a:endParaRPr lang="en-US" sz="2400" dirty="0">
              <a:solidFill>
                <a:schemeClr val="tx1"/>
              </a:solidFill>
              <a:latin typeface="Times New Roman" pitchFamily="18" charset="0"/>
              <a:cs typeface="Times New Roman" pitchFamily="18" charset="0"/>
            </a:endParaRPr>
          </a:p>
        </p:txBody>
      </p:sp>
      <p:pic>
        <p:nvPicPr>
          <p:cNvPr id="9" name="Picture 8" descr="E:\Master Folder 2017-18\Approved Logo by BOG\NIET logo_.png"/>
          <p:cNvPicPr/>
          <p:nvPr/>
        </p:nvPicPr>
        <p:blipFill>
          <a:blip r:embed="rId3"/>
          <a:srcRect/>
          <a:stretch>
            <a:fillRect/>
          </a:stretch>
        </p:blipFill>
        <p:spPr bwMode="auto">
          <a:xfrm>
            <a:off x="83820" y="83128"/>
            <a:ext cx="1287780" cy="1059872"/>
          </a:xfrm>
          <a:prstGeom prst="rect">
            <a:avLst/>
          </a:prstGeom>
          <a:noFill/>
          <a:ln w="9525">
            <a:noFill/>
            <a:miter lim="800000"/>
            <a:headEnd/>
            <a:tailEnd/>
          </a:ln>
        </p:spPr>
      </p:pic>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143000"/>
            <a:ext cx="7391400" cy="2209800"/>
          </a:xfrm>
        </p:spPr>
        <p:txBody>
          <a:bodyPr>
            <a:noAutofit/>
          </a:bodyPr>
          <a:lstStyle/>
          <a:p>
            <a:r>
              <a:rPr lang="en-US" sz="1800" dirty="0">
                <a:latin typeface="Times New Roman" pitchFamily="18" charset="0"/>
                <a:cs typeface="Times New Roman" pitchFamily="18" charset="0"/>
              </a:rPr>
              <a:t>Sometimes you may wish to use one database connection for SELECT statements, and another for INSERT, UPDATE, and DELETE statements. </a:t>
            </a:r>
            <a:r>
              <a:rPr lang="en-US" sz="1800" dirty="0" err="1">
                <a:latin typeface="Times New Roman" pitchFamily="18" charset="0"/>
                <a:cs typeface="Times New Roman" pitchFamily="18" charset="0"/>
              </a:rPr>
              <a:t>Laravel</a:t>
            </a:r>
            <a:r>
              <a:rPr lang="en-US" sz="1800" dirty="0">
                <a:latin typeface="Times New Roman" pitchFamily="18" charset="0"/>
                <a:cs typeface="Times New Roman" pitchFamily="18" charset="0"/>
              </a:rPr>
              <a:t> makes this a breeze, and the proper connections will always be used whether you are using raw queries, the query builder, or the Eloquent ORM.</a:t>
            </a:r>
          </a:p>
          <a:p>
            <a:r>
              <a:rPr lang="en-US" sz="1800" dirty="0">
                <a:latin typeface="Times New Roman" pitchFamily="18" charset="0"/>
                <a:cs typeface="Times New Roman" pitchFamily="18" charset="0"/>
              </a:rPr>
              <a:t>To see how read / write connections should be configured, let's look at this example</a:t>
            </a:r>
          </a:p>
        </p:txBody>
      </p:sp>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latin typeface="Times New Roman" pitchFamily="18" charset="0"/>
                <a:cs typeface="Times New Roman" pitchFamily="18" charset="0"/>
              </a:rPr>
              <a:t>Read/Write Connections</a:t>
            </a:r>
            <a:endParaRPr lang="en-US" dirty="0">
              <a:latin typeface="Times New Roman" pitchFamily="18" charset="0"/>
              <a:cs typeface="Times New Roman" pitchFamily="18" charset="0"/>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42836901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83128"/>
            <a:ext cx="7772400" cy="9074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itchFamily="18" charset="0"/>
                <a:cs typeface="Times New Roman" pitchFamily="18" charset="0"/>
              </a:rPr>
              <a:t>Read/Write </a:t>
            </a:r>
            <a:r>
              <a:rPr lang="en-US" sz="2400" dirty="0" smtClean="0">
                <a:latin typeface="Times New Roman" pitchFamily="18" charset="0"/>
                <a:cs typeface="Times New Roman" pitchFamily="18" charset="0"/>
              </a:rPr>
              <a:t>Connections(</a:t>
            </a:r>
            <a:r>
              <a:rPr lang="en-US" sz="2400" dirty="0" err="1" smtClean="0">
                <a:latin typeface="Times New Roman" pitchFamily="18" charset="0"/>
                <a:cs typeface="Times New Roman" pitchFamily="18" charset="0"/>
              </a:rPr>
              <a:t>Cont</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1059872"/>
          </a:xfrm>
          <a:prstGeom prst="rect">
            <a:avLst/>
          </a:prstGeom>
          <a:noFill/>
          <a:ln w="9525">
            <a:noFill/>
            <a:miter lim="800000"/>
            <a:headEnd/>
            <a:tailEnd/>
          </a:ln>
        </p:spPr>
      </p:pic>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71600" y="1371600"/>
            <a:ext cx="7236958"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42836901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143001"/>
            <a:ext cx="7391400" cy="3581400"/>
          </a:xfrm>
        </p:spPr>
        <p:txBody>
          <a:bodyPr>
            <a:normAutofit/>
          </a:bodyPr>
          <a:lstStyle/>
          <a:p>
            <a:pPr marL="0" indent="0">
              <a:buNone/>
            </a:pPr>
            <a:r>
              <a:rPr lang="en-US" sz="1800" dirty="0">
                <a:latin typeface="Times New Roman" pitchFamily="18" charset="0"/>
                <a:cs typeface="Times New Roman" pitchFamily="18" charset="0"/>
              </a:rPr>
              <a:t>Note that two keys have been added to the configuration array: read and write. Both of these keys have array values containing a single key: host. The rest of the database options for the read and write connections will be merged from the main </a:t>
            </a:r>
            <a:r>
              <a:rPr lang="en-US" sz="1800" dirty="0" err="1">
                <a:latin typeface="Times New Roman" pitchFamily="18" charset="0"/>
                <a:cs typeface="Times New Roman" pitchFamily="18" charset="0"/>
              </a:rPr>
              <a:t>mysql</a:t>
            </a:r>
            <a:r>
              <a:rPr lang="en-US" sz="1800" dirty="0">
                <a:latin typeface="Times New Roman" pitchFamily="18" charset="0"/>
                <a:cs typeface="Times New Roman" pitchFamily="18" charset="0"/>
              </a:rPr>
              <a:t> array</a:t>
            </a:r>
            <a:r>
              <a:rPr lang="en-US" sz="1800" dirty="0" smtClean="0">
                <a:latin typeface="Times New Roman" pitchFamily="18" charset="0"/>
                <a:cs typeface="Times New Roman" pitchFamily="18" charset="0"/>
              </a:rPr>
              <a:t>.</a:t>
            </a:r>
          </a:p>
          <a:p>
            <a:pPr marL="0" indent="0">
              <a:buNone/>
            </a:pPr>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So, we only need to place items in the read and write arrays if we wish to override the values in the main array. So, in this case, 192.168.1.1 will be used as the "read" connection, while 192.168.1.2 will be used as the "write" connection. </a:t>
            </a:r>
            <a:endParaRPr lang="en-US" sz="1800" dirty="0" smtClean="0">
              <a:latin typeface="Times New Roman" pitchFamily="18" charset="0"/>
              <a:cs typeface="Times New Roman" pitchFamily="18" charset="0"/>
            </a:endParaRPr>
          </a:p>
          <a:p>
            <a:pPr marL="0" indent="0">
              <a:buNone/>
            </a:pPr>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database credentials, prefix, character set, and all other options in the main </a:t>
            </a:r>
            <a:r>
              <a:rPr lang="en-US" sz="1800" dirty="0" err="1">
                <a:latin typeface="Times New Roman" pitchFamily="18" charset="0"/>
                <a:cs typeface="Times New Roman" pitchFamily="18" charset="0"/>
              </a:rPr>
              <a:t>mysql</a:t>
            </a:r>
            <a:r>
              <a:rPr lang="en-US" sz="1800" dirty="0">
                <a:latin typeface="Times New Roman" pitchFamily="18" charset="0"/>
                <a:cs typeface="Times New Roman" pitchFamily="18" charset="0"/>
              </a:rPr>
              <a:t> array will be shared across both connections.</a:t>
            </a:r>
          </a:p>
          <a:p>
            <a:pPr marL="0" indent="0">
              <a:buNone/>
            </a:pPr>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itchFamily="18" charset="0"/>
                <a:cs typeface="Times New Roman" pitchFamily="18" charset="0"/>
              </a:rPr>
              <a:t>Read/Write Connections(</a:t>
            </a:r>
            <a:r>
              <a:rPr lang="en-US" sz="2400" dirty="0" err="1">
                <a:latin typeface="Times New Roman" pitchFamily="18" charset="0"/>
                <a:cs typeface="Times New Roman" pitchFamily="18" charset="0"/>
              </a:rPr>
              <a:t>Cont</a:t>
            </a:r>
            <a:r>
              <a:rPr lang="en-US" sz="2400" dirty="0">
                <a:latin typeface="Times New Roman" pitchFamily="18" charset="0"/>
                <a:cs typeface="Times New Roman" pitchFamily="18" charset="0"/>
              </a:rPr>
              <a:t>…)</a:t>
            </a:r>
          </a:p>
        </p:txBody>
      </p:sp>
      <p:pic>
        <p:nvPicPr>
          <p:cNvPr id="9" name="Picture 8" descr="E:\Master Folder 2017-18\Approved Logo by BOG\NIET logo_.png"/>
          <p:cNvPicPr/>
          <p:nvPr/>
        </p:nvPicPr>
        <p:blipFill>
          <a:blip r:embed="rId2"/>
          <a:srcRect/>
          <a:stretch>
            <a:fillRect/>
          </a:stretch>
        </p:blipFill>
        <p:spPr bwMode="auto">
          <a:xfrm>
            <a:off x="83820" y="83128"/>
            <a:ext cx="1287780" cy="755072"/>
          </a:xfrm>
          <a:prstGeom prst="rect">
            <a:avLst/>
          </a:prstGeom>
          <a:noFill/>
          <a:ln w="9525">
            <a:noFill/>
            <a:miter lim="800000"/>
            <a:headEnd/>
            <a:tailEnd/>
          </a:ln>
        </p:spPr>
      </p:pic>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42836901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52810" y="0"/>
            <a:ext cx="779119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smtClean="0">
                <a:latin typeface="Times New Roman" pitchFamily="18" charset="0"/>
                <a:cs typeface="Times New Roman" pitchFamily="18" charset="0"/>
              </a:rPr>
              <a:t>Running Query</a:t>
            </a:r>
            <a:endParaRPr lang="en-US" sz="2400" dirty="0">
              <a:latin typeface="Times New Roman" pitchFamily="18" charset="0"/>
              <a:cs typeface="Times New Roman" pitchFamily="18" charset="0"/>
            </a:endParaRPr>
          </a:p>
        </p:txBody>
      </p:sp>
      <p:pic>
        <p:nvPicPr>
          <p:cNvPr id="9" name="Picture 8" descr="E:\Master Folder 2017-18\Approved Logo by BOG\NIET logo_.png"/>
          <p:cNvPicPr/>
          <p:nvPr/>
        </p:nvPicPr>
        <p:blipFill>
          <a:blip r:embed="rId2"/>
          <a:srcRect/>
          <a:stretch>
            <a:fillRect/>
          </a:stretch>
        </p:blipFill>
        <p:spPr bwMode="auto">
          <a:xfrm>
            <a:off x="83820" y="83128"/>
            <a:ext cx="1211579" cy="907472"/>
          </a:xfrm>
          <a:prstGeom prst="rect">
            <a:avLst/>
          </a:prstGeom>
          <a:noFill/>
          <a:ln w="9525">
            <a:noFill/>
            <a:miter lim="800000"/>
            <a:headEnd/>
            <a:tailEnd/>
          </a:ln>
        </p:spPr>
      </p:pic>
      <p:sp>
        <p:nvSpPr>
          <p:cNvPr id="8" name="Rectangle 7"/>
          <p:cNvSpPr/>
          <p:nvPr/>
        </p:nvSpPr>
        <p:spPr>
          <a:xfrm>
            <a:off x="1352810" y="1109597"/>
            <a:ext cx="7791189" cy="646331"/>
          </a:xfrm>
          <a:prstGeom prst="rect">
            <a:avLst/>
          </a:prstGeom>
        </p:spPr>
        <p:txBody>
          <a:bodyPr wrap="square">
            <a:spAutoFit/>
          </a:bodyPr>
          <a:lstStyle/>
          <a:p>
            <a:r>
              <a:rPr lang="en-US" dirty="0">
                <a:latin typeface="Times New Roman" pitchFamily="18" charset="0"/>
                <a:cs typeface="Times New Roman" pitchFamily="18" charset="0"/>
              </a:rPr>
              <a:t>Once you have configured your database connection, you may run queries using the DB class.</a:t>
            </a:r>
          </a:p>
        </p:txBody>
      </p:sp>
      <p:sp>
        <p:nvSpPr>
          <p:cNvPr id="10" name="Rectangle 9"/>
          <p:cNvSpPr/>
          <p:nvPr/>
        </p:nvSpPr>
        <p:spPr>
          <a:xfrm>
            <a:off x="1352810" y="1905000"/>
            <a:ext cx="3447790" cy="430887"/>
          </a:xfrm>
          <a:prstGeom prst="rect">
            <a:avLst/>
          </a:prstGeom>
        </p:spPr>
        <p:txBody>
          <a:bodyPr wrap="square">
            <a:spAutoFit/>
          </a:bodyPr>
          <a:lstStyle/>
          <a:p>
            <a:r>
              <a:rPr lang="en-US" sz="2200" b="1" dirty="0">
                <a:latin typeface="Times New Roman" pitchFamily="18" charset="0"/>
                <a:cs typeface="Times New Roman" pitchFamily="18" charset="0"/>
              </a:rPr>
              <a:t>Running A Select Query</a:t>
            </a:r>
          </a:p>
        </p:txBody>
      </p:sp>
      <p:sp>
        <p:nvSpPr>
          <p:cNvPr id="11" name="Rectangle 10"/>
          <p:cNvSpPr/>
          <p:nvPr/>
        </p:nvSpPr>
        <p:spPr>
          <a:xfrm>
            <a:off x="1352809" y="2366665"/>
            <a:ext cx="7791189" cy="369332"/>
          </a:xfrm>
          <a:prstGeom prst="rect">
            <a:avLst/>
          </a:prstGeom>
        </p:spPr>
        <p:txBody>
          <a:bodyPr wrap="square">
            <a:spAutoFit/>
          </a:bodyPr>
          <a:lstStyle/>
          <a:p>
            <a:r>
              <a:rPr lang="en-US" dirty="0">
                <a:latin typeface="Times New Roman" pitchFamily="18" charset="0"/>
                <a:cs typeface="Times New Roman" pitchFamily="18" charset="0"/>
              </a:rPr>
              <a:t>$results = DB::select('select * from users where id = ?', array(1));</a:t>
            </a:r>
          </a:p>
        </p:txBody>
      </p:sp>
      <p:sp>
        <p:nvSpPr>
          <p:cNvPr id="12" name="Rectangle 11"/>
          <p:cNvSpPr/>
          <p:nvPr/>
        </p:nvSpPr>
        <p:spPr>
          <a:xfrm>
            <a:off x="1295399" y="2921169"/>
            <a:ext cx="7067811" cy="369332"/>
          </a:xfrm>
          <a:prstGeom prst="rect">
            <a:avLst/>
          </a:prstGeom>
        </p:spPr>
        <p:txBody>
          <a:bodyPr wrap="square">
            <a:spAutoFit/>
          </a:bodyPr>
          <a:lstStyle/>
          <a:p>
            <a:r>
              <a:rPr lang="en-US" dirty="0">
                <a:latin typeface="Times New Roman" pitchFamily="18" charset="0"/>
                <a:cs typeface="Times New Roman" pitchFamily="18" charset="0"/>
              </a:rPr>
              <a:t>The select method will always return an array of results</a:t>
            </a:r>
          </a:p>
        </p:txBody>
      </p:sp>
      <p:sp>
        <p:nvSpPr>
          <p:cNvPr id="13"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42836901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smtClean="0">
                <a:latin typeface="Times New Roman" pitchFamily="18" charset="0"/>
                <a:cs typeface="Times New Roman" pitchFamily="18" charset="0"/>
              </a:rPr>
              <a:t>An </a:t>
            </a:r>
            <a:r>
              <a:rPr lang="en-US" sz="2400" dirty="0">
                <a:latin typeface="Times New Roman" pitchFamily="18" charset="0"/>
                <a:cs typeface="Times New Roman" pitchFamily="18" charset="0"/>
              </a:rPr>
              <a:t>Insert Statement</a:t>
            </a: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Rectangle 7"/>
          <p:cNvSpPr/>
          <p:nvPr/>
        </p:nvSpPr>
        <p:spPr>
          <a:xfrm>
            <a:off x="1371599" y="4114800"/>
            <a:ext cx="7619999" cy="369332"/>
          </a:xfrm>
          <a:prstGeom prst="rect">
            <a:avLst/>
          </a:prstGeom>
        </p:spPr>
        <p:txBody>
          <a:bodyPr wrap="square">
            <a:spAutoFit/>
          </a:bodyPr>
          <a:lstStyle/>
          <a:p>
            <a:r>
              <a:rPr lang="en-US" dirty="0">
                <a:latin typeface="Times New Roman" pitchFamily="18" charset="0"/>
                <a:cs typeface="Times New Roman" pitchFamily="18" charset="0"/>
              </a:rPr>
              <a:t>DB::insert('insert into users (id, name) values (?, ?)', array(1, '</a:t>
            </a:r>
            <a:r>
              <a:rPr lang="en-US" dirty="0" err="1">
                <a:latin typeface="Times New Roman" pitchFamily="18" charset="0"/>
                <a:cs typeface="Times New Roman" pitchFamily="18" charset="0"/>
              </a:rPr>
              <a:t>Dayle</a:t>
            </a:r>
            <a:r>
              <a:rPr lang="en-US" dirty="0">
                <a:latin typeface="Times New Roman" pitchFamily="18" charset="0"/>
                <a:cs typeface="Times New Roman" pitchFamily="18" charset="0"/>
              </a:rPr>
              <a:t>'));</a:t>
            </a:r>
          </a:p>
        </p:txBody>
      </p:sp>
      <p:sp>
        <p:nvSpPr>
          <p:cNvPr id="10"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
        <p:nvSpPr>
          <p:cNvPr id="2" name="Rectangle 1"/>
          <p:cNvSpPr/>
          <p:nvPr/>
        </p:nvSpPr>
        <p:spPr>
          <a:xfrm>
            <a:off x="1371600" y="1905000"/>
            <a:ext cx="6553200" cy="1477328"/>
          </a:xfrm>
          <a:prstGeom prst="rect">
            <a:avLst/>
          </a:prstGeom>
        </p:spPr>
        <p:txBody>
          <a:bodyPr wrap="square">
            <a:spAutoFit/>
          </a:bodyPr>
          <a:lstStyle/>
          <a:p>
            <a:r>
              <a:rPr lang="en-US" dirty="0">
                <a:latin typeface="Times New Roman" pitchFamily="18" charset="0"/>
                <a:ea typeface="Tahoma" pitchFamily="34" charset="0"/>
                <a:cs typeface="Times New Roman" pitchFamily="18" charset="0"/>
              </a:rPr>
              <a:t>the INSERT statement: it adds data to a table. The data is added as a new row in the table. The SQL INSERT statement inserts one or more rows of data into a table. You can also see INSERT written as INSERT INTO , but both behave the same. The inclusion of INTO is optional in most variants of SQL.</a:t>
            </a:r>
          </a:p>
        </p:txBody>
      </p:sp>
    </p:spTree>
    <p:extLst>
      <p:ext uri="{BB962C8B-B14F-4D97-AF65-F5344CB8AC3E}">
        <p14:creationId xmlns:p14="http://schemas.microsoft.com/office/powerpoint/2010/main" val="42836901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D8CC51-1986-426A-B09A-D78A1C18A989}" type="datetime1">
              <a:rPr lang="en-US" smtClean="0"/>
              <a:t>4/24/2024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dirty="0"/>
          </a:p>
        </p:txBody>
      </p:sp>
      <p:sp>
        <p:nvSpPr>
          <p:cNvPr id="7" name="Title 1"/>
          <p:cNvSpPr txBox="1">
            <a:spLocks/>
          </p:cNvSpPr>
          <p:nvPr/>
        </p:nvSpPr>
        <p:spPr>
          <a:xfrm>
            <a:off x="1371600" y="1"/>
            <a:ext cx="76200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Evaluation Scheme</a:t>
            </a:r>
          </a:p>
        </p:txBody>
      </p:sp>
      <p:pic>
        <p:nvPicPr>
          <p:cNvPr id="4099" name="Picture 3" descr="C:\Users\GOLU\Desktop\full stack\EVALUATION .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43000"/>
            <a:ext cx="8650356" cy="48815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Master Folder 2017-18\Approved Logo by BOG\NIET logo_.png"/>
          <p:cNvPicPr/>
          <p:nvPr/>
        </p:nvPicPr>
        <p:blipFill>
          <a:blip r:embed="rId3"/>
          <a:srcRect/>
          <a:stretch>
            <a:fillRect/>
          </a:stretch>
        </p:blipFill>
        <p:spPr bwMode="auto">
          <a:xfrm>
            <a:off x="83820" y="83128"/>
            <a:ext cx="1211580" cy="872835"/>
          </a:xfrm>
          <a:prstGeom prst="rect">
            <a:avLst/>
          </a:prstGeom>
          <a:noFill/>
          <a:ln w="9525">
            <a:noFill/>
            <a:miter lim="800000"/>
            <a:headEnd/>
            <a:tailEnd/>
          </a:ln>
        </p:spPr>
      </p:pic>
      <p:sp>
        <p:nvSpPr>
          <p:cNvPr id="9"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10477054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41329" y="-72735"/>
            <a:ext cx="7772400" cy="98713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smtClean="0">
                <a:latin typeface="Times New Roman" pitchFamily="18" charset="0"/>
                <a:cs typeface="Times New Roman" pitchFamily="18" charset="0"/>
              </a:rPr>
              <a:t>An </a:t>
            </a:r>
            <a:r>
              <a:rPr lang="en-US" sz="2400" dirty="0">
                <a:latin typeface="Times New Roman" pitchFamily="18" charset="0"/>
                <a:cs typeface="Times New Roman" pitchFamily="18" charset="0"/>
              </a:rPr>
              <a:t>Update Statement</a:t>
            </a:r>
          </a:p>
        </p:txBody>
      </p:sp>
      <p:pic>
        <p:nvPicPr>
          <p:cNvPr id="9" name="Picture 8" descr="E:\Master Folder 2017-18\Approved Logo by BOG\NIET logo_.png"/>
          <p:cNvPicPr/>
          <p:nvPr/>
        </p:nvPicPr>
        <p:blipFill>
          <a:blip r:embed="rId2"/>
          <a:srcRect/>
          <a:stretch>
            <a:fillRect/>
          </a:stretch>
        </p:blipFill>
        <p:spPr bwMode="auto">
          <a:xfrm>
            <a:off x="83819" y="83128"/>
            <a:ext cx="1257509" cy="907472"/>
          </a:xfrm>
          <a:prstGeom prst="rect">
            <a:avLst/>
          </a:prstGeom>
          <a:noFill/>
          <a:ln w="9525">
            <a:noFill/>
            <a:miter lim="800000"/>
            <a:headEnd/>
            <a:tailEnd/>
          </a:ln>
        </p:spPr>
      </p:pic>
      <p:sp>
        <p:nvSpPr>
          <p:cNvPr id="2" name="Rectangle 1"/>
          <p:cNvSpPr/>
          <p:nvPr/>
        </p:nvSpPr>
        <p:spPr>
          <a:xfrm>
            <a:off x="1341329" y="3886200"/>
            <a:ext cx="7202465" cy="369332"/>
          </a:xfrm>
          <a:prstGeom prst="rect">
            <a:avLst/>
          </a:prstGeom>
        </p:spPr>
        <p:txBody>
          <a:bodyPr wrap="square">
            <a:spAutoFit/>
          </a:bodyPr>
          <a:lstStyle/>
          <a:p>
            <a:r>
              <a:rPr lang="en-US" dirty="0">
                <a:latin typeface="Times New Roman" pitchFamily="18" charset="0"/>
                <a:cs typeface="Times New Roman" pitchFamily="18" charset="0"/>
              </a:rPr>
              <a:t>DB::update('update users set votes = 100 where name = ?', array('John'));</a:t>
            </a:r>
          </a:p>
        </p:txBody>
      </p:sp>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
        <p:nvSpPr>
          <p:cNvPr id="3" name="Rectangle 2"/>
          <p:cNvSpPr/>
          <p:nvPr/>
        </p:nvSpPr>
        <p:spPr>
          <a:xfrm>
            <a:off x="1341329" y="1981200"/>
            <a:ext cx="6659671" cy="1200329"/>
          </a:xfrm>
          <a:prstGeom prst="rect">
            <a:avLst/>
          </a:prstGeom>
        </p:spPr>
        <p:txBody>
          <a:bodyPr wrap="square">
            <a:spAutoFit/>
          </a:bodyPr>
          <a:lstStyle/>
          <a:p>
            <a:r>
              <a:rPr lang="en-US" dirty="0">
                <a:latin typeface="Times New Roman" pitchFamily="18" charset="0"/>
                <a:cs typeface="Times New Roman" pitchFamily="18" charset="0"/>
              </a:rPr>
              <a:t>UPDATE statement is a Structured Query Language (SQL) statement used to change or update values in a table. It is usually suffixed with a WHERE clause to restrict the change to a set of values that meet a specific set of criteria.</a:t>
            </a:r>
          </a:p>
        </p:txBody>
      </p:sp>
    </p:spTree>
    <p:extLst>
      <p:ext uri="{BB962C8B-B14F-4D97-AF65-F5344CB8AC3E}">
        <p14:creationId xmlns:p14="http://schemas.microsoft.com/office/powerpoint/2010/main" val="42836901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Delete Statement</a:t>
            </a: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2" name="Rectangle 1"/>
          <p:cNvSpPr/>
          <p:nvPr/>
        </p:nvSpPr>
        <p:spPr>
          <a:xfrm>
            <a:off x="1371600" y="1276290"/>
            <a:ext cx="5867400" cy="400110"/>
          </a:xfrm>
          <a:prstGeom prst="rect">
            <a:avLst/>
          </a:prstGeom>
        </p:spPr>
        <p:txBody>
          <a:bodyPr wrap="square">
            <a:spAutoFit/>
          </a:bodyPr>
          <a:lstStyle/>
          <a:p>
            <a:r>
              <a:rPr lang="en-US" sz="2000" dirty="0">
                <a:latin typeface="Times New Roman" pitchFamily="18" charset="0"/>
                <a:cs typeface="Times New Roman" pitchFamily="18" charset="0"/>
              </a:rPr>
              <a:t>DB::delete('delete from users');</a:t>
            </a:r>
          </a:p>
        </p:txBody>
      </p:sp>
      <p:sp>
        <p:nvSpPr>
          <p:cNvPr id="8" name="Rectangle 7"/>
          <p:cNvSpPr/>
          <p:nvPr/>
        </p:nvSpPr>
        <p:spPr>
          <a:xfrm>
            <a:off x="1371600" y="2300127"/>
            <a:ext cx="6477000" cy="646331"/>
          </a:xfrm>
          <a:prstGeom prst="rect">
            <a:avLst/>
          </a:prstGeom>
        </p:spPr>
        <p:txBody>
          <a:bodyPr wrap="square">
            <a:spAutoFit/>
          </a:bodyPr>
          <a:lstStyle/>
          <a:p>
            <a:r>
              <a:rPr lang="en-US" dirty="0">
                <a:latin typeface="Times New Roman" pitchFamily="18" charset="0"/>
                <a:cs typeface="Times New Roman" pitchFamily="18" charset="0"/>
              </a:rPr>
              <a:t>Note: The update and delete statements return the number of rows affected by the operation.</a:t>
            </a:r>
          </a:p>
        </p:txBody>
      </p:sp>
      <p:sp>
        <p:nvSpPr>
          <p:cNvPr id="10"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42836901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 General Statement</a:t>
            </a:r>
          </a:p>
        </p:txBody>
      </p:sp>
      <p:pic>
        <p:nvPicPr>
          <p:cNvPr id="9" name="Picture 8" descr="E:\Master Folder 2017-18\Approved Logo by BOG\NIET logo_.png"/>
          <p:cNvPicPr/>
          <p:nvPr/>
        </p:nvPicPr>
        <p:blipFill>
          <a:blip r:embed="rId2"/>
          <a:srcRect/>
          <a:stretch>
            <a:fillRect/>
          </a:stretch>
        </p:blipFill>
        <p:spPr bwMode="auto">
          <a:xfrm>
            <a:off x="83820" y="83128"/>
            <a:ext cx="1287780" cy="1059872"/>
          </a:xfrm>
          <a:prstGeom prst="rect">
            <a:avLst/>
          </a:prstGeom>
          <a:noFill/>
          <a:ln w="9525">
            <a:noFill/>
            <a:miter lim="800000"/>
            <a:headEnd/>
            <a:tailEnd/>
          </a:ln>
        </p:spPr>
      </p:pic>
      <p:sp>
        <p:nvSpPr>
          <p:cNvPr id="2" name="Rectangle 1"/>
          <p:cNvSpPr/>
          <p:nvPr/>
        </p:nvSpPr>
        <p:spPr>
          <a:xfrm>
            <a:off x="1389927" y="4267200"/>
            <a:ext cx="7391400" cy="369332"/>
          </a:xfrm>
          <a:prstGeom prst="rect">
            <a:avLst/>
          </a:prstGeom>
        </p:spPr>
        <p:txBody>
          <a:bodyPr wrap="square">
            <a:spAutoFit/>
          </a:bodyPr>
          <a:lstStyle/>
          <a:p>
            <a:r>
              <a:rPr lang="en-US" dirty="0"/>
              <a:t>DB::statement('drop table users');</a:t>
            </a:r>
          </a:p>
        </p:txBody>
      </p:sp>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
        <p:nvSpPr>
          <p:cNvPr id="3" name="Rectangle 2"/>
          <p:cNvSpPr/>
          <p:nvPr/>
        </p:nvSpPr>
        <p:spPr>
          <a:xfrm>
            <a:off x="1371600" y="2133600"/>
            <a:ext cx="6477000" cy="1477328"/>
          </a:xfrm>
          <a:prstGeom prst="rect">
            <a:avLst/>
          </a:prstGeom>
        </p:spPr>
        <p:txBody>
          <a:bodyPr wrap="square">
            <a:spAutoFit/>
          </a:bodyPr>
          <a:lstStyle/>
          <a:p>
            <a:r>
              <a:rPr lang="en-US" dirty="0">
                <a:latin typeface="Times New Roman" pitchFamily="18" charset="0"/>
                <a:cs typeface="Times New Roman" pitchFamily="18" charset="0"/>
              </a:rPr>
              <a:t>General statements are broad categories or groups of people or things. General statements may allude to the overall characteristics or elements of these categories or groups. They can be used as topic sentences, overall summarizations and to introduce a topic that will be expanded upon with a specific statement</a:t>
            </a:r>
          </a:p>
        </p:txBody>
      </p:sp>
    </p:spTree>
    <p:extLst>
      <p:ext uri="{BB962C8B-B14F-4D97-AF65-F5344CB8AC3E}">
        <p14:creationId xmlns:p14="http://schemas.microsoft.com/office/powerpoint/2010/main" val="42836901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447800" y="0"/>
            <a:ext cx="76962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itchFamily="18" charset="0"/>
                <a:cs typeface="Times New Roman" pitchFamily="18" charset="0"/>
              </a:rPr>
              <a:t>Listening For Query Events</a:t>
            </a: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
        <p:nvSpPr>
          <p:cNvPr id="5" name="Rectangle 4"/>
          <p:cNvSpPr/>
          <p:nvPr/>
        </p:nvSpPr>
        <p:spPr>
          <a:xfrm>
            <a:off x="1447800" y="1143000"/>
            <a:ext cx="7696200" cy="3416320"/>
          </a:xfrm>
          <a:prstGeom prst="rect">
            <a:avLst/>
          </a:prstGeom>
        </p:spPr>
        <p:txBody>
          <a:bodyPr wrap="square">
            <a:spAutoFit/>
          </a:bodyPr>
          <a:lstStyle/>
          <a:p>
            <a:r>
              <a:rPr lang="en-US" dirty="0" err="1"/>
              <a:t>Laravel's</a:t>
            </a:r>
            <a:r>
              <a:rPr lang="en-US" dirty="0"/>
              <a:t> events provide a simple observer pattern implementation, allowing you to subscribe and listen for various events that occur within your application. Event classes are typically stored in the app/Events directory, while their listeners are stored in app/Listeners. Don't worry if you don't see these directories in your application as they will be created for you as you generate events and listeners using Artisan console commands</a:t>
            </a:r>
            <a:r>
              <a:rPr lang="en-US" dirty="0" smtClean="0"/>
              <a:t>.</a:t>
            </a:r>
          </a:p>
          <a:p>
            <a:endParaRPr lang="en-US" dirty="0"/>
          </a:p>
          <a:p>
            <a:r>
              <a:rPr lang="en-US" dirty="0"/>
              <a:t>a single event can have multiple listeners that do not depend on each other. For example, you may wish to send a Slack notification to your user each time an order has shipped. Instead of coupling your order processing code to your Slack notification code, you can raise an App\Events\</a:t>
            </a:r>
            <a:r>
              <a:rPr lang="en-US" dirty="0" err="1"/>
              <a:t>OrderShipped</a:t>
            </a:r>
            <a:r>
              <a:rPr lang="en-US" dirty="0"/>
              <a:t> event which a listener can receive and use to dispatch a Slack notification.</a:t>
            </a:r>
          </a:p>
        </p:txBody>
      </p:sp>
    </p:spTree>
    <p:extLst>
      <p:ext uri="{BB962C8B-B14F-4D97-AF65-F5344CB8AC3E}">
        <p14:creationId xmlns:p14="http://schemas.microsoft.com/office/powerpoint/2010/main" val="42836901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CE66EB-B766-47B3-AD84-E2DC940F14AD}" type="datetime1">
              <a:rPr lang="en-US" smtClean="0"/>
              <a:pPr/>
              <a:t>4/24/2024</a:t>
            </a:fld>
            <a:endParaRPr lang="en-US"/>
          </a:p>
        </p:txBody>
      </p:sp>
      <p:sp>
        <p:nvSpPr>
          <p:cNvPr id="3" name="Footer Placeholder 2"/>
          <p:cNvSpPr>
            <a:spLocks noGrp="1"/>
          </p:cNvSpPr>
          <p:nvPr>
            <p:ph type="ftr" sz="quarter" idx="11"/>
          </p:nvPr>
        </p:nvSpPr>
        <p:spPr/>
        <p:txBody>
          <a:bodyPr/>
          <a:lstStyle/>
          <a:p>
            <a:r>
              <a:rPr lang="en-US" smtClean="0"/>
              <a:t>Faculty Name             Subject code and abbreviation                Unit Number</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
        <p:nvSpPr>
          <p:cNvPr id="6" name="Title 1"/>
          <p:cNvSpPr txBox="1">
            <a:spLocks/>
          </p:cNvSpPr>
          <p:nvPr/>
        </p:nvSpPr>
        <p:spPr>
          <a:xfrm>
            <a:off x="1447800" y="0"/>
            <a:ext cx="76962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a:latin typeface="Times New Roman" pitchFamily="18" charset="0"/>
                <a:cs typeface="Times New Roman" pitchFamily="18" charset="0"/>
              </a:rPr>
              <a:t>Generating Events and Listeners</a:t>
            </a:r>
            <a:endParaRPr lang="en-US" sz="2400" dirty="0">
              <a:latin typeface="Times New Roman" pitchFamily="18" charset="0"/>
              <a:cs typeface="Times New Roman" pitchFamily="18" charset="0"/>
            </a:endParaRPr>
          </a:p>
        </p:txBody>
      </p:sp>
      <p:sp>
        <p:nvSpPr>
          <p:cNvPr id="7" name="Rectangle 6"/>
          <p:cNvSpPr/>
          <p:nvPr/>
        </p:nvSpPr>
        <p:spPr>
          <a:xfrm>
            <a:off x="1447800" y="1219200"/>
            <a:ext cx="7696200" cy="1477328"/>
          </a:xfrm>
          <a:prstGeom prst="rect">
            <a:avLst/>
          </a:prstGeom>
        </p:spPr>
        <p:txBody>
          <a:bodyPr wrap="square">
            <a:spAutoFit/>
          </a:bodyPr>
          <a:lstStyle/>
          <a:p>
            <a:r>
              <a:rPr lang="en-US" dirty="0"/>
              <a:t>To quickly generate events and listeners, you may use the </a:t>
            </a:r>
            <a:r>
              <a:rPr lang="en-US" dirty="0" err="1"/>
              <a:t>make:event</a:t>
            </a:r>
            <a:r>
              <a:rPr lang="en-US" dirty="0"/>
              <a:t> and </a:t>
            </a:r>
            <a:r>
              <a:rPr lang="en-US" dirty="0" err="1"/>
              <a:t>make:listener</a:t>
            </a:r>
            <a:r>
              <a:rPr lang="en-US" dirty="0"/>
              <a:t> Artisan commands</a:t>
            </a:r>
            <a:r>
              <a:rPr lang="en-US" dirty="0" smtClean="0"/>
              <a:t>:</a:t>
            </a:r>
          </a:p>
          <a:p>
            <a:r>
              <a:rPr lang="en-US" dirty="0" err="1"/>
              <a:t>php</a:t>
            </a:r>
            <a:r>
              <a:rPr lang="en-US" dirty="0"/>
              <a:t> artisan </a:t>
            </a:r>
            <a:r>
              <a:rPr lang="en-US" dirty="0" err="1"/>
              <a:t>make:event</a:t>
            </a:r>
            <a:r>
              <a:rPr lang="en-US" dirty="0"/>
              <a:t> </a:t>
            </a:r>
            <a:r>
              <a:rPr lang="en-US" dirty="0" err="1"/>
              <a:t>PodcastProcessed</a:t>
            </a:r>
            <a:endParaRPr lang="en-US" dirty="0"/>
          </a:p>
          <a:p>
            <a:r>
              <a:rPr lang="en-US" dirty="0"/>
              <a:t> </a:t>
            </a:r>
          </a:p>
          <a:p>
            <a:r>
              <a:rPr lang="en-US" dirty="0" err="1"/>
              <a:t>php</a:t>
            </a:r>
            <a:r>
              <a:rPr lang="en-US" dirty="0"/>
              <a:t> artisan </a:t>
            </a:r>
            <a:r>
              <a:rPr lang="en-US" dirty="0" err="1"/>
              <a:t>make:listener</a:t>
            </a:r>
            <a:r>
              <a:rPr lang="en-US" dirty="0"/>
              <a:t> </a:t>
            </a:r>
            <a:r>
              <a:rPr lang="en-US" dirty="0" err="1"/>
              <a:t>SendPodcastNotification</a:t>
            </a:r>
            <a:r>
              <a:rPr lang="en-US" dirty="0"/>
              <a:t> --event=</a:t>
            </a:r>
            <a:r>
              <a:rPr lang="en-US" dirty="0" err="1"/>
              <a:t>PodcastProcessed</a:t>
            </a:r>
            <a:endParaRPr lang="en-US" dirty="0"/>
          </a:p>
        </p:txBody>
      </p:sp>
      <p:pic>
        <p:nvPicPr>
          <p:cNvPr id="8" name="Picture 7"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Tree>
    <p:extLst>
      <p:ext uri="{BB962C8B-B14F-4D97-AF65-F5344CB8AC3E}">
        <p14:creationId xmlns:p14="http://schemas.microsoft.com/office/powerpoint/2010/main" val="1506222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smtClean="0">
                <a:latin typeface="Times New Roman" pitchFamily="18" charset="0"/>
                <a:cs typeface="Times New Roman" pitchFamily="18" charset="0"/>
              </a:rPr>
              <a:t>Database Transaction</a:t>
            </a:r>
            <a:endParaRPr lang="en-US" sz="2400" dirty="0">
              <a:latin typeface="Times New Roman" pitchFamily="18" charset="0"/>
              <a:cs typeface="Times New Roman" pitchFamily="18" charset="0"/>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1059872"/>
          </a:xfrm>
          <a:prstGeom prst="rect">
            <a:avLst/>
          </a:prstGeom>
          <a:noFill/>
          <a:ln w="9525">
            <a:noFill/>
            <a:miter lim="800000"/>
            <a:headEnd/>
            <a:tailEnd/>
          </a:ln>
        </p:spPr>
      </p:pic>
      <p:sp>
        <p:nvSpPr>
          <p:cNvPr id="2" name="Rectangle 1"/>
          <p:cNvSpPr/>
          <p:nvPr/>
        </p:nvSpPr>
        <p:spPr>
          <a:xfrm>
            <a:off x="1371600" y="1066800"/>
            <a:ext cx="7772400" cy="5078313"/>
          </a:xfrm>
          <a:prstGeom prst="rect">
            <a:avLst/>
          </a:prstGeom>
        </p:spPr>
        <p:txBody>
          <a:bodyPr wrap="square">
            <a:spAutoFit/>
          </a:bodyPr>
          <a:lstStyle/>
          <a:p>
            <a:r>
              <a:rPr lang="en-US" dirty="0">
                <a:latin typeface="Times New Roman" pitchFamily="18" charset="0"/>
                <a:cs typeface="Times New Roman" pitchFamily="18" charset="0"/>
              </a:rPr>
              <a:t>To run a set of operations within a database transaction, you may use the transaction method:</a:t>
            </a:r>
          </a:p>
          <a:p>
            <a:r>
              <a:rPr lang="en-US" dirty="0">
                <a:latin typeface="Times New Roman" pitchFamily="18" charset="0"/>
                <a:cs typeface="Times New Roman" pitchFamily="18" charset="0"/>
              </a:rPr>
              <a:t>DB::transaction(function()</a:t>
            </a:r>
          </a:p>
          <a:p>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    DB::table('users')-&gt;update(array('votes' =&gt; 1));</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    DB::table('posts')-&gt;delete();</a:t>
            </a:r>
          </a:p>
          <a:p>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Note: Any exception thrown within the transaction closure will cause the transaction to be rolled back automatically.</a:t>
            </a:r>
          </a:p>
          <a:p>
            <a:r>
              <a:rPr lang="en-US" dirty="0">
                <a:latin typeface="Times New Roman" pitchFamily="18" charset="0"/>
                <a:cs typeface="Times New Roman" pitchFamily="18" charset="0"/>
              </a:rPr>
              <a:t>Sometimes you may need to begin a transaction yourself</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DB::</a:t>
            </a:r>
            <a:r>
              <a:rPr lang="en-US" dirty="0" err="1">
                <a:latin typeface="Times New Roman" pitchFamily="18" charset="0"/>
                <a:cs typeface="Times New Roman" pitchFamily="18" charset="0"/>
              </a:rPr>
              <a:t>beginTransaction</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You can rollback a transaction via the rollback method:</a:t>
            </a:r>
          </a:p>
          <a:p>
            <a:r>
              <a:rPr lang="en-US" dirty="0">
                <a:latin typeface="Times New Roman" pitchFamily="18" charset="0"/>
                <a:cs typeface="Times New Roman" pitchFamily="18" charset="0"/>
              </a:rPr>
              <a:t>DB::rollback();</a:t>
            </a:r>
          </a:p>
          <a:p>
            <a:r>
              <a:rPr lang="en-US" dirty="0">
                <a:latin typeface="Times New Roman" pitchFamily="18" charset="0"/>
                <a:cs typeface="Times New Roman" pitchFamily="18" charset="0"/>
              </a:rPr>
              <a:t>Lastly, you can commit a transaction via the commit method:</a:t>
            </a:r>
          </a:p>
          <a:p>
            <a:r>
              <a:rPr lang="en-US" dirty="0">
                <a:latin typeface="Times New Roman" pitchFamily="18" charset="0"/>
                <a:cs typeface="Times New Roman" pitchFamily="18" charset="0"/>
              </a:rPr>
              <a:t>DB::commit();</a:t>
            </a:r>
          </a:p>
        </p:txBody>
      </p:sp>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CE66EB-B766-47B3-AD84-E2DC940F14AD}" type="datetime1">
              <a:rPr lang="en-US" smtClean="0"/>
              <a:pPr/>
              <a:t>4/24/2024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pic>
        <p:nvPicPr>
          <p:cNvPr id="5" name="Picture 4" descr="E:\Master Folder 2017-18\Approved Logo by BOG\NIET logo_.png"/>
          <p:cNvPicPr/>
          <p:nvPr/>
        </p:nvPicPr>
        <p:blipFill>
          <a:blip r:embed="rId2"/>
          <a:srcRect/>
          <a:stretch>
            <a:fillRect/>
          </a:stretch>
        </p:blipFill>
        <p:spPr bwMode="auto">
          <a:xfrm>
            <a:off x="83820" y="83128"/>
            <a:ext cx="1287780" cy="907472"/>
          </a:xfrm>
          <a:prstGeom prst="rect">
            <a:avLst/>
          </a:prstGeom>
          <a:noFill/>
          <a:ln w="9525">
            <a:noFill/>
            <a:miter lim="800000"/>
            <a:headEnd/>
            <a:tailEnd/>
          </a:ln>
        </p:spPr>
      </p:pic>
      <p:sp>
        <p:nvSpPr>
          <p:cNvPr id="6"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smtClean="0">
                <a:latin typeface="Times New Roman" pitchFamily="18" charset="0"/>
                <a:cs typeface="Times New Roman" pitchFamily="18" charset="0"/>
              </a:rPr>
              <a:t>Rollback </a:t>
            </a:r>
            <a:r>
              <a:rPr lang="en-US" sz="2400" dirty="0">
                <a:latin typeface="Times New Roman" pitchFamily="18" charset="0"/>
                <a:cs typeface="Times New Roman" pitchFamily="18" charset="0"/>
              </a:rPr>
              <a:t>and commit method</a:t>
            </a:r>
          </a:p>
        </p:txBody>
      </p:sp>
      <p:sp>
        <p:nvSpPr>
          <p:cNvPr id="8" name="Rectangle 7"/>
          <p:cNvSpPr/>
          <p:nvPr/>
        </p:nvSpPr>
        <p:spPr>
          <a:xfrm>
            <a:off x="1371600" y="1295400"/>
            <a:ext cx="7120890" cy="369332"/>
          </a:xfrm>
          <a:prstGeom prst="rect">
            <a:avLst/>
          </a:prstGeom>
        </p:spPr>
        <p:txBody>
          <a:bodyPr wrap="square">
            <a:spAutoFit/>
          </a:bodyPr>
          <a:lstStyle/>
          <a:p>
            <a:r>
              <a:rPr lang="en-US" dirty="0">
                <a:latin typeface="Times New Roman" pitchFamily="18" charset="0"/>
                <a:cs typeface="Times New Roman" pitchFamily="18" charset="0"/>
              </a:rPr>
              <a:t>You can rollback the transaction via the </a:t>
            </a:r>
            <a:r>
              <a:rPr lang="en-US" dirty="0" err="1">
                <a:latin typeface="Times New Roman" pitchFamily="18" charset="0"/>
                <a:cs typeface="Times New Roman" pitchFamily="18" charset="0"/>
              </a:rPr>
              <a:t>rollBack</a:t>
            </a:r>
            <a:r>
              <a:rPr lang="en-US" dirty="0">
                <a:latin typeface="Times New Roman" pitchFamily="18" charset="0"/>
                <a:cs typeface="Times New Roman" pitchFamily="18" charset="0"/>
              </a:rPr>
              <a:t> method</a:t>
            </a:r>
          </a:p>
        </p:txBody>
      </p:sp>
      <p:sp>
        <p:nvSpPr>
          <p:cNvPr id="9" name="Rectangle 8"/>
          <p:cNvSpPr/>
          <p:nvPr/>
        </p:nvSpPr>
        <p:spPr>
          <a:xfrm>
            <a:off x="1371600" y="1905000"/>
            <a:ext cx="2286000" cy="369332"/>
          </a:xfrm>
          <a:prstGeom prst="rect">
            <a:avLst/>
          </a:prstGeom>
        </p:spPr>
        <p:txBody>
          <a:bodyPr wrap="square">
            <a:spAutoFit/>
          </a:bodyPr>
          <a:lstStyle/>
          <a:p>
            <a:r>
              <a:rPr lang="en-US" dirty="0">
                <a:latin typeface="Times New Roman" pitchFamily="18" charset="0"/>
                <a:cs typeface="Times New Roman" pitchFamily="18" charset="0"/>
              </a:rPr>
              <a:t>DB::</a:t>
            </a:r>
            <a:r>
              <a:rPr lang="en-US" dirty="0" err="1">
                <a:latin typeface="Times New Roman" pitchFamily="18" charset="0"/>
                <a:cs typeface="Times New Roman" pitchFamily="18" charset="0"/>
              </a:rPr>
              <a:t>rollBack</a:t>
            </a:r>
            <a:r>
              <a:rPr lang="en-US" dirty="0">
                <a:latin typeface="Times New Roman" pitchFamily="18" charset="0"/>
                <a:cs typeface="Times New Roman" pitchFamily="18" charset="0"/>
              </a:rPr>
              <a:t>();</a:t>
            </a:r>
          </a:p>
        </p:txBody>
      </p:sp>
      <p:sp>
        <p:nvSpPr>
          <p:cNvPr id="11" name="Rectangle 10"/>
          <p:cNvSpPr/>
          <p:nvPr/>
        </p:nvSpPr>
        <p:spPr>
          <a:xfrm>
            <a:off x="1371600" y="2329894"/>
            <a:ext cx="7120890" cy="369332"/>
          </a:xfrm>
          <a:prstGeom prst="rect">
            <a:avLst/>
          </a:prstGeom>
        </p:spPr>
        <p:txBody>
          <a:bodyPr wrap="square">
            <a:spAutoFit/>
          </a:bodyPr>
          <a:lstStyle/>
          <a:p>
            <a:r>
              <a:rPr lang="en-US" dirty="0">
                <a:latin typeface="Times New Roman" pitchFamily="18" charset="0"/>
                <a:cs typeface="Times New Roman" pitchFamily="18" charset="0"/>
              </a:rPr>
              <a:t>Lastly, you can commit a transaction via the commit method:</a:t>
            </a:r>
          </a:p>
        </p:txBody>
      </p:sp>
      <p:sp>
        <p:nvSpPr>
          <p:cNvPr id="12" name="Rectangle 11"/>
          <p:cNvSpPr/>
          <p:nvPr/>
        </p:nvSpPr>
        <p:spPr>
          <a:xfrm>
            <a:off x="1371600" y="2787413"/>
            <a:ext cx="1556836" cy="369332"/>
          </a:xfrm>
          <a:prstGeom prst="rect">
            <a:avLst/>
          </a:prstGeom>
        </p:spPr>
        <p:txBody>
          <a:bodyPr wrap="none">
            <a:spAutoFit/>
          </a:bodyPr>
          <a:lstStyle/>
          <a:p>
            <a:r>
              <a:rPr lang="en-US" dirty="0">
                <a:latin typeface="Times New Roman" pitchFamily="18" charset="0"/>
                <a:cs typeface="Times New Roman" pitchFamily="18" charset="0"/>
              </a:rPr>
              <a:t>DB::commit();</a:t>
            </a:r>
          </a:p>
        </p:txBody>
      </p:sp>
      <p:sp>
        <p:nvSpPr>
          <p:cNvPr id="13"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1947073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71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smtClean="0">
                <a:latin typeface="Times New Roman" pitchFamily="18" charset="0"/>
                <a:cs typeface="Times New Roman" pitchFamily="18" charset="0"/>
              </a:rPr>
              <a:t>Accessing Connections</a:t>
            </a:r>
            <a:endParaRPr lang="en-US" sz="2400" dirty="0">
              <a:latin typeface="Times New Roman" pitchFamily="18" charset="0"/>
              <a:cs typeface="Times New Roman" pitchFamily="18" charset="0"/>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907472"/>
          </a:xfrm>
          <a:prstGeom prst="rect">
            <a:avLst/>
          </a:prstGeom>
          <a:noFill/>
          <a:ln w="9525">
            <a:noFill/>
            <a:miter lim="800000"/>
            <a:headEnd/>
            <a:tailEnd/>
          </a:ln>
        </p:spPr>
      </p:pic>
      <p:sp>
        <p:nvSpPr>
          <p:cNvPr id="8" name="Rectangle 7"/>
          <p:cNvSpPr/>
          <p:nvPr/>
        </p:nvSpPr>
        <p:spPr>
          <a:xfrm>
            <a:off x="1371600" y="1443841"/>
            <a:ext cx="7467600" cy="3693319"/>
          </a:xfrm>
          <a:prstGeom prst="rect">
            <a:avLst/>
          </a:prstGeom>
        </p:spPr>
        <p:txBody>
          <a:bodyPr wrap="square">
            <a:spAutoFit/>
          </a:bodyPr>
          <a:lstStyle/>
          <a:p>
            <a:r>
              <a:rPr lang="en-US" dirty="0">
                <a:latin typeface="Times New Roman" pitchFamily="18" charset="0"/>
                <a:cs typeface="Times New Roman" pitchFamily="18" charset="0"/>
              </a:rPr>
              <a:t>When using multiple connections, you may access them via the DB::connection method</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$users = DB::connection('foo')-&gt;select</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You may also access the raw, underlying PDO instance</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pdo</a:t>
            </a:r>
            <a:r>
              <a:rPr lang="en-US" dirty="0">
                <a:latin typeface="Times New Roman" pitchFamily="18" charset="0"/>
                <a:cs typeface="Times New Roman" pitchFamily="18" charset="0"/>
              </a:rPr>
              <a:t> = DB::connection()-&gt;</a:t>
            </a:r>
            <a:r>
              <a:rPr lang="en-US" dirty="0" err="1">
                <a:latin typeface="Times New Roman" pitchFamily="18" charset="0"/>
                <a:cs typeface="Times New Roman" pitchFamily="18" charset="0"/>
              </a:rPr>
              <a:t>getPdo</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Sometimes you may need to reconnect to a given database</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DB::reconnect('foo</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If you need to disconnect from the given database due to exceeding the underlying PDO instance's </a:t>
            </a:r>
            <a:r>
              <a:rPr lang="en-US" dirty="0" err="1">
                <a:latin typeface="Times New Roman" pitchFamily="18" charset="0"/>
                <a:cs typeface="Times New Roman" pitchFamily="18" charset="0"/>
              </a:rPr>
              <a:t>max_connections</a:t>
            </a:r>
            <a:r>
              <a:rPr lang="en-US" dirty="0">
                <a:latin typeface="Times New Roman" pitchFamily="18" charset="0"/>
                <a:cs typeface="Times New Roman" pitchFamily="18" charset="0"/>
              </a:rPr>
              <a:t> limit, use the disconnect method:</a:t>
            </a:r>
          </a:p>
          <a:p>
            <a:r>
              <a:rPr lang="en-US" dirty="0">
                <a:latin typeface="Times New Roman" pitchFamily="18" charset="0"/>
                <a:cs typeface="Times New Roman" pitchFamily="18" charset="0"/>
              </a:rPr>
              <a:t>DB::disconnect('foo');</a:t>
            </a:r>
          </a:p>
        </p:txBody>
      </p:sp>
      <p:sp>
        <p:nvSpPr>
          <p:cNvPr id="10"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smtClean="0">
                <a:latin typeface="Times New Roman" pitchFamily="18" charset="0"/>
                <a:cs typeface="Times New Roman" pitchFamily="18" charset="0"/>
              </a:rPr>
              <a:t>Query Logging</a:t>
            </a:r>
            <a:endParaRPr lang="en-US" sz="2400" dirty="0">
              <a:latin typeface="Times New Roman" pitchFamily="18" charset="0"/>
              <a:cs typeface="Times New Roman" pitchFamily="18" charset="0"/>
            </a:endParaRPr>
          </a:p>
        </p:txBody>
      </p:sp>
      <p:sp>
        <p:nvSpPr>
          <p:cNvPr id="2" name="Rectangle 1"/>
          <p:cNvSpPr/>
          <p:nvPr/>
        </p:nvSpPr>
        <p:spPr>
          <a:xfrm>
            <a:off x="1371600" y="1295400"/>
            <a:ext cx="7315200" cy="3139321"/>
          </a:xfrm>
          <a:prstGeom prst="rect">
            <a:avLst/>
          </a:prstGeom>
        </p:spPr>
        <p:txBody>
          <a:bodyPr wrap="square">
            <a:spAutoFit/>
          </a:bodyPr>
          <a:lstStyle/>
          <a:p>
            <a:r>
              <a:rPr lang="en-US" dirty="0">
                <a:latin typeface="Times New Roman" pitchFamily="18" charset="0"/>
                <a:cs typeface="Times New Roman" pitchFamily="18" charset="0"/>
              </a:rPr>
              <a:t>By default, </a:t>
            </a:r>
            <a:r>
              <a:rPr lang="en-US" dirty="0" err="1">
                <a:latin typeface="Times New Roman" pitchFamily="18" charset="0"/>
                <a:cs typeface="Times New Roman" pitchFamily="18" charset="0"/>
              </a:rPr>
              <a:t>Laravel</a:t>
            </a:r>
            <a:r>
              <a:rPr lang="en-US" dirty="0">
                <a:latin typeface="Times New Roman" pitchFamily="18" charset="0"/>
                <a:cs typeface="Times New Roman" pitchFamily="18" charset="0"/>
              </a:rPr>
              <a:t> keeps a log in memory of all queries that have been run for the current request. However, in some cases, such as when inserting a large number of rows, this can cause the application to use excess memory. To disable the log, you may use the </a:t>
            </a:r>
            <a:r>
              <a:rPr lang="en-US" dirty="0" err="1">
                <a:latin typeface="Times New Roman" pitchFamily="18" charset="0"/>
                <a:cs typeface="Times New Roman" pitchFamily="18" charset="0"/>
              </a:rPr>
              <a:t>disableQueryLog</a:t>
            </a:r>
            <a:r>
              <a:rPr lang="en-US" dirty="0">
                <a:latin typeface="Times New Roman" pitchFamily="18" charset="0"/>
                <a:cs typeface="Times New Roman" pitchFamily="18" charset="0"/>
              </a:rPr>
              <a:t> method</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DB::connection()-&gt;</a:t>
            </a:r>
            <a:r>
              <a:rPr lang="en-US" dirty="0" err="1">
                <a:latin typeface="Times New Roman" pitchFamily="18" charset="0"/>
                <a:cs typeface="Times New Roman" pitchFamily="18" charset="0"/>
              </a:rPr>
              <a:t>disableQueryLog</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To get an array of the executed queries, you may use the </a:t>
            </a:r>
            <a:r>
              <a:rPr lang="en-US" dirty="0" err="1">
                <a:latin typeface="Times New Roman" pitchFamily="18" charset="0"/>
                <a:cs typeface="Times New Roman" pitchFamily="18" charset="0"/>
              </a:rPr>
              <a:t>getQueryLog</a:t>
            </a:r>
            <a:r>
              <a:rPr lang="en-US" dirty="0">
                <a:latin typeface="Times New Roman" pitchFamily="18" charset="0"/>
                <a:cs typeface="Times New Roman" pitchFamily="18" charset="0"/>
              </a:rPr>
              <a:t> method</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$queries = DB::</a:t>
            </a:r>
            <a:r>
              <a:rPr lang="en-US" dirty="0" err="1">
                <a:latin typeface="Times New Roman" pitchFamily="18" charset="0"/>
                <a:cs typeface="Times New Roman" pitchFamily="18" charset="0"/>
              </a:rPr>
              <a:t>getQueryLog</a:t>
            </a:r>
            <a:r>
              <a:rPr lang="en-US" dirty="0">
                <a:latin typeface="Times New Roman" pitchFamily="18" charset="0"/>
                <a:cs typeface="Times New Roman" pitchFamily="18" charset="0"/>
              </a:rPr>
              <a:t>();</a:t>
            </a:r>
          </a:p>
        </p:txBody>
      </p:sp>
      <p:pic>
        <p:nvPicPr>
          <p:cNvPr id="8" name="Picture 7" descr="E:\Master Folder 2017-18\Approved Logo by BOG\NIET logo_.png"/>
          <p:cNvPicPr/>
          <p:nvPr/>
        </p:nvPicPr>
        <p:blipFill>
          <a:blip r:embed="rId2"/>
          <a:srcRect/>
          <a:stretch>
            <a:fillRect/>
          </a:stretch>
        </p:blipFill>
        <p:spPr bwMode="auto">
          <a:xfrm>
            <a:off x="83820" y="83128"/>
            <a:ext cx="1287780" cy="907472"/>
          </a:xfrm>
          <a:prstGeom prst="rect">
            <a:avLst/>
          </a:prstGeom>
          <a:noFill/>
          <a:ln w="9525">
            <a:noFill/>
            <a:miter lim="800000"/>
            <a:headEnd/>
            <a:tailEnd/>
          </a:ln>
        </p:spPr>
      </p:pic>
      <p:sp>
        <p:nvSpPr>
          <p:cNvPr id="9"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err="1">
                <a:latin typeface="Times New Roman" pitchFamily="18" charset="0"/>
                <a:cs typeface="Times New Roman" pitchFamily="18" charset="0"/>
              </a:rPr>
              <a:t>Laravel</a:t>
            </a:r>
            <a:r>
              <a:rPr lang="en-US" sz="2400" dirty="0">
                <a:latin typeface="Times New Roman" pitchFamily="18" charset="0"/>
                <a:cs typeface="Times New Roman" pitchFamily="18" charset="0"/>
              </a:rPr>
              <a:t> Query Builder &amp; Eloquent ORM</a:t>
            </a:r>
            <a:endParaRPr lang="en-US" sz="2400" b="1" dirty="0">
              <a:latin typeface="Times New Roman" pitchFamily="18" charset="0"/>
              <a:cs typeface="Times New Roman" pitchFamily="18" charset="0"/>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983672"/>
          </a:xfrm>
          <a:prstGeom prst="rect">
            <a:avLst/>
          </a:prstGeom>
          <a:noFill/>
          <a:ln w="9525">
            <a:noFill/>
            <a:miter lim="800000"/>
            <a:headEnd/>
            <a:tailEnd/>
          </a:ln>
        </p:spPr>
      </p:pic>
      <p:sp>
        <p:nvSpPr>
          <p:cNvPr id="2" name="Rectangle 1"/>
          <p:cNvSpPr/>
          <p:nvPr/>
        </p:nvSpPr>
        <p:spPr>
          <a:xfrm>
            <a:off x="1371600" y="1600200"/>
            <a:ext cx="7315199" cy="2031325"/>
          </a:xfrm>
          <a:prstGeom prst="rect">
            <a:avLst/>
          </a:prstGeom>
        </p:spPr>
        <p:txBody>
          <a:bodyPr wrap="square">
            <a:spAutoFit/>
          </a:bodyPr>
          <a:lstStyle/>
          <a:p>
            <a:r>
              <a:rPr lang="en-US" dirty="0">
                <a:latin typeface="Times New Roman" pitchFamily="18" charset="0"/>
                <a:cs typeface="Times New Roman" pitchFamily="18" charset="0"/>
              </a:rPr>
              <a:t>An application always needs to interact with a database and </a:t>
            </a:r>
            <a:r>
              <a:rPr lang="en-US" dirty="0" err="1">
                <a:latin typeface="Times New Roman" pitchFamily="18" charset="0"/>
                <a:cs typeface="Times New Roman" pitchFamily="18" charset="0"/>
              </a:rPr>
              <a:t>Laravel</a:t>
            </a:r>
            <a:r>
              <a:rPr lang="en-US" dirty="0">
                <a:latin typeface="Times New Roman" pitchFamily="18" charset="0"/>
                <a:cs typeface="Times New Roman" pitchFamily="18" charset="0"/>
              </a:rPr>
              <a:t> makes this task hassle-free. </a:t>
            </a:r>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Few </a:t>
            </a:r>
            <a:r>
              <a:rPr lang="en-US" dirty="0">
                <a:latin typeface="Times New Roman" pitchFamily="18" charset="0"/>
                <a:cs typeface="Times New Roman" pitchFamily="18" charset="0"/>
              </a:rPr>
              <a:t>tools that make </a:t>
            </a:r>
            <a:r>
              <a:rPr lang="en-US" dirty="0" err="1">
                <a:latin typeface="Times New Roman" pitchFamily="18" charset="0"/>
                <a:cs typeface="Times New Roman" pitchFamily="18" charset="0"/>
              </a:rPr>
              <a:t>Laravel</a:t>
            </a:r>
            <a:r>
              <a:rPr lang="en-US" dirty="0">
                <a:latin typeface="Times New Roman" pitchFamily="18" charset="0"/>
                <a:cs typeface="Times New Roman" pitchFamily="18" charset="0"/>
              </a:rPr>
              <a:t> an awesome framework are the inclusion of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The Query Builder and Eloquent ORM</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Through this blog, I intend to share a few quick pointers on these concepts.</a:t>
            </a:r>
          </a:p>
        </p:txBody>
      </p:sp>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3736FE2-D448-44A0-AAE1-38A7699465AF}" type="datetime1">
              <a:rPr lang="en-US" smtClean="0"/>
              <a:t>4/24/2024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dirty="0"/>
          </a:p>
        </p:txBody>
      </p:sp>
      <p:sp>
        <p:nvSpPr>
          <p:cNvPr id="7" name="Title 1"/>
          <p:cNvSpPr txBox="1">
            <a:spLocks/>
          </p:cNvSpPr>
          <p:nvPr/>
        </p:nvSpPr>
        <p:spPr>
          <a:xfrm>
            <a:off x="1371600" y="0"/>
            <a:ext cx="7696200" cy="68579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Syllabus</a:t>
            </a:r>
          </a:p>
        </p:txBody>
      </p:sp>
      <p:pic>
        <p:nvPicPr>
          <p:cNvPr id="2050" name="Picture 2" descr="C:\Users\GOLU\Desktop\full stack\syllabu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100846"/>
            <a:ext cx="7772400" cy="50713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Master Folder 2017-18\Approved Logo by BOG\NIET logo_.png"/>
          <p:cNvPicPr/>
          <p:nvPr/>
        </p:nvPicPr>
        <p:blipFill>
          <a:blip r:embed="rId4"/>
          <a:srcRect/>
          <a:stretch>
            <a:fillRect/>
          </a:stretch>
        </p:blipFill>
        <p:spPr bwMode="auto">
          <a:xfrm>
            <a:off x="83820" y="83128"/>
            <a:ext cx="1287780" cy="678872"/>
          </a:xfrm>
          <a:prstGeom prst="rect">
            <a:avLst/>
          </a:prstGeom>
          <a:noFill/>
          <a:ln w="9525">
            <a:noFill/>
            <a:miter lim="800000"/>
            <a:headEnd/>
            <a:tailEnd/>
          </a:ln>
        </p:spPr>
      </p:pic>
      <p:sp>
        <p:nvSpPr>
          <p:cNvPr id="9"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2270602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itchFamily="18" charset="0"/>
                <a:cs typeface="Times New Roman" pitchFamily="18" charset="0"/>
              </a:rPr>
              <a:t>Query Builder</a:t>
            </a:r>
            <a:endParaRPr kumimoji="0" lang="en-US" sz="2400" b="0"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983672"/>
          </a:xfrm>
          <a:prstGeom prst="rect">
            <a:avLst/>
          </a:prstGeom>
          <a:noFill/>
          <a:ln w="9525">
            <a:noFill/>
            <a:miter lim="800000"/>
            <a:headEnd/>
            <a:tailEnd/>
          </a:ln>
        </p:spPr>
      </p:pic>
      <p:sp>
        <p:nvSpPr>
          <p:cNvPr id="2" name="Rectangle 1"/>
          <p:cNvSpPr/>
          <p:nvPr/>
        </p:nvSpPr>
        <p:spPr>
          <a:xfrm>
            <a:off x="1371600" y="1166843"/>
            <a:ext cx="7543800" cy="3416320"/>
          </a:xfrm>
          <a:prstGeom prst="rect">
            <a:avLst/>
          </a:prstGeom>
        </p:spPr>
        <p:txBody>
          <a:bodyPr wrap="square">
            <a:spAutoFit/>
          </a:bodyPr>
          <a:lstStyle/>
          <a:p>
            <a:r>
              <a:rPr lang="en-US" dirty="0">
                <a:latin typeface="Times New Roman" pitchFamily="18" charset="0"/>
                <a:cs typeface="Times New Roman" pitchFamily="18" charset="0"/>
              </a:rPr>
              <a:t>In </a:t>
            </a:r>
            <a:r>
              <a:rPr lang="en-US" u="sng" dirty="0" err="1">
                <a:latin typeface="Times New Roman" pitchFamily="18" charset="0"/>
                <a:cs typeface="Times New Roman" pitchFamily="18" charset="0"/>
                <a:hlinkClick r:id="rId3" tooltip="Laravel,"/>
              </a:rPr>
              <a:t>Laravel</a:t>
            </a:r>
            <a:r>
              <a:rPr lang="en-US" u="sng" dirty="0">
                <a:latin typeface="Times New Roman" pitchFamily="18" charset="0"/>
                <a:cs typeface="Times New Roman" pitchFamily="18" charset="0"/>
                <a:hlinkClick r:id="rId3" tooltip="Laravel,"/>
              </a:rPr>
              <a:t>,</a:t>
            </a:r>
            <a:r>
              <a:rPr lang="en-US" dirty="0">
                <a:latin typeface="Times New Roman" pitchFamily="18" charset="0"/>
                <a:cs typeface="Times New Roman" pitchFamily="18" charset="0"/>
              </a:rPr>
              <a:t> the database query builder provides an easy way to create and run database queries. It can use to perform all the database operations in your application, from basic DB Connection, CRUD, Aggregates, </a:t>
            </a:r>
            <a:r>
              <a:rPr lang="en-US" dirty="0" err="1">
                <a:latin typeface="Times New Roman" pitchFamily="18" charset="0"/>
                <a:cs typeface="Times New Roman" pitchFamily="18" charset="0"/>
              </a:rPr>
              <a:t>etc</a:t>
            </a:r>
            <a:r>
              <a:rPr lang="en-US" dirty="0">
                <a:latin typeface="Times New Roman" pitchFamily="18" charset="0"/>
                <a:cs typeface="Times New Roman" pitchFamily="18" charset="0"/>
              </a:rPr>
              <a:t> and it works on all database-supported systems like a champ</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The notable factor about query builder is that, since it uses the PHP Data Objects (PDO), we need not worry about SQL injection attacks (Make sure we don’t inadvertently remove this protection). We can avoid all those lines of code to sanitize the data before feeding it to the DB</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So, how do we create a simple select query to fetch all values from the user’s table?</a:t>
            </a:r>
          </a:p>
        </p:txBody>
      </p:sp>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22473421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itchFamily="18" charset="0"/>
                <a:cs typeface="Times New Roman" pitchFamily="18" charset="0"/>
              </a:rPr>
              <a:t>Query Creation</a:t>
            </a:r>
            <a:endParaRPr kumimoji="0" lang="en-US" sz="2400" b="0"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1059872"/>
          </a:xfrm>
          <a:prstGeom prst="rect">
            <a:avLst/>
          </a:prstGeom>
          <a:noFill/>
          <a:ln w="9525">
            <a:noFill/>
            <a:miter lim="800000"/>
            <a:headEnd/>
            <a:tailEnd/>
          </a:ln>
        </p:spPr>
      </p:pic>
      <p:sp>
        <p:nvSpPr>
          <p:cNvPr id="2" name="Rectangle 1"/>
          <p:cNvSpPr/>
          <p:nvPr/>
        </p:nvSpPr>
        <p:spPr>
          <a:xfrm>
            <a:off x="1371600" y="1142999"/>
            <a:ext cx="7349490" cy="4063477"/>
          </a:xfrm>
          <a:prstGeom prst="rect">
            <a:avLst/>
          </a:prstGeom>
        </p:spPr>
        <p:txBody>
          <a:bodyPr wrap="square">
            <a:spAutoFit/>
          </a:bodyPr>
          <a:lstStyle/>
          <a:p>
            <a:r>
              <a:rPr lang="en-US" dirty="0">
                <a:latin typeface="Times New Roman" pitchFamily="18" charset="0"/>
                <a:cs typeface="Times New Roman" pitchFamily="18" charset="0"/>
              </a:rPr>
              <a:t>$users = DB::table</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'users'</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-&gt;get</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DB::table is responsible to begin a fluent query against a database table. The table from which the value will select is mentioned inside the brackets within quotes and finally, the get() method gets the values. Similarly to fetch a single row we can modify the above code by adding a where </a:t>
            </a:r>
            <a:r>
              <a:rPr lang="en-US" dirty="0" smtClean="0">
                <a:latin typeface="Times New Roman" pitchFamily="18" charset="0"/>
                <a:cs typeface="Times New Roman" pitchFamily="18" charset="0"/>
              </a:rPr>
              <a:t>clause</a:t>
            </a:r>
          </a:p>
          <a:p>
            <a:endParaRPr lang="en-US" dirty="0" smtClean="0">
              <a:latin typeface="Times New Roman" pitchFamily="18" charset="0"/>
              <a:cs typeface="Times New Roman" pitchFamily="18" charset="0"/>
            </a:endParaRPr>
          </a:p>
          <a:p>
            <a:r>
              <a:rPr lang="en-US" dirty="0">
                <a:latin typeface="Times New Roman" pitchFamily="18" charset="0"/>
                <a:cs typeface="Times New Roman" pitchFamily="18" charset="0"/>
              </a:rPr>
              <a:t>$user = DB::table</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'users'</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-&gt;where</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'name', '</a:t>
            </a:r>
            <a:r>
              <a:rPr lang="en-US" dirty="0" err="1">
                <a:latin typeface="Times New Roman" pitchFamily="18" charset="0"/>
                <a:cs typeface="Times New Roman" pitchFamily="18" charset="0"/>
              </a:rPr>
              <a:t>shivam</a:t>
            </a:r>
            <a:r>
              <a:rPr lang="en-US" dirty="0">
                <a:latin typeface="Times New Roman" pitchFamily="18" charset="0"/>
                <a:cs typeface="Times New Roman" pitchFamily="18" charset="0"/>
              </a:rPr>
              <a:t>'</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-&gt;first</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Here, we are trying to fetch a row that has the value </a:t>
            </a:r>
            <a:r>
              <a:rPr lang="en-US" dirty="0" err="1">
                <a:latin typeface="Times New Roman" pitchFamily="18" charset="0"/>
                <a:cs typeface="Times New Roman" pitchFamily="18" charset="0"/>
              </a:rPr>
              <a:t>Shivam</a:t>
            </a:r>
            <a:r>
              <a:rPr lang="en-US" dirty="0">
                <a:latin typeface="Times New Roman" pitchFamily="18" charset="0"/>
                <a:cs typeface="Times New Roman" pitchFamily="18" charset="0"/>
              </a:rPr>
              <a:t> in its name column. The first() method will only return the first find. What if we need only the user id of </a:t>
            </a:r>
            <a:r>
              <a:rPr lang="en-US" dirty="0" err="1">
                <a:latin typeface="Times New Roman" pitchFamily="18" charset="0"/>
                <a:cs typeface="Times New Roman" pitchFamily="18" charset="0"/>
              </a:rPr>
              <a:t>Shivam</a:t>
            </a:r>
            <a:r>
              <a:rPr lang="en-US" dirty="0">
                <a:latin typeface="Times New Roman" pitchFamily="18" charset="0"/>
                <a:cs typeface="Times New Roman" pitchFamily="18" charset="0"/>
              </a:rPr>
              <a:t>? Instead of returning the entire result array, we can simply pluck out that specific column.</a:t>
            </a:r>
          </a:p>
          <a:p>
            <a:endParaRPr lang="en-US"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22473421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itchFamily="18" charset="0"/>
                <a:cs typeface="Times New Roman" pitchFamily="18" charset="0"/>
              </a:rPr>
              <a:t>Query </a:t>
            </a:r>
            <a:r>
              <a:rPr lang="en-US" sz="2400" dirty="0" smtClean="0">
                <a:latin typeface="Times New Roman" pitchFamily="18" charset="0"/>
                <a:cs typeface="Times New Roman" pitchFamily="18" charset="0"/>
              </a:rPr>
              <a:t>Creation(</a:t>
            </a:r>
            <a:r>
              <a:rPr lang="en-US" sz="2400" dirty="0" err="1" smtClean="0">
                <a:latin typeface="Times New Roman" pitchFamily="18" charset="0"/>
                <a:cs typeface="Times New Roman" pitchFamily="18" charset="0"/>
              </a:rPr>
              <a:t>Cont</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907472"/>
          </a:xfrm>
          <a:prstGeom prst="rect">
            <a:avLst/>
          </a:prstGeom>
          <a:noFill/>
          <a:ln w="9525">
            <a:noFill/>
            <a:miter lim="800000"/>
            <a:headEnd/>
            <a:tailEnd/>
          </a:ln>
        </p:spPr>
      </p:pic>
      <p:sp>
        <p:nvSpPr>
          <p:cNvPr id="2" name="Rectangle 1"/>
          <p:cNvSpPr/>
          <p:nvPr/>
        </p:nvSpPr>
        <p:spPr>
          <a:xfrm>
            <a:off x="1371600" y="1295400"/>
            <a:ext cx="7772400" cy="4647426"/>
          </a:xfrm>
          <a:prstGeom prst="rect">
            <a:avLst/>
          </a:prstGeom>
        </p:spPr>
        <p:txBody>
          <a:bodyPr wrap="square">
            <a:spAutoFit/>
          </a:bodyPr>
          <a:lstStyle/>
          <a:p>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user_id</a:t>
            </a:r>
            <a:r>
              <a:rPr lang="en-US" dirty="0">
                <a:latin typeface="Times New Roman" pitchFamily="18" charset="0"/>
                <a:cs typeface="Times New Roman" pitchFamily="18" charset="0"/>
              </a:rPr>
              <a:t> = DB::table</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'users'</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-&gt;where</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'name', '</a:t>
            </a:r>
            <a:r>
              <a:rPr lang="en-US" dirty="0" err="1">
                <a:latin typeface="Times New Roman" pitchFamily="18" charset="0"/>
                <a:cs typeface="Times New Roman" pitchFamily="18" charset="0"/>
              </a:rPr>
              <a:t>shivam</a:t>
            </a:r>
            <a:r>
              <a:rPr lang="en-US" dirty="0">
                <a:latin typeface="Times New Roman" pitchFamily="18" charset="0"/>
                <a:cs typeface="Times New Roman" pitchFamily="18" charset="0"/>
              </a:rPr>
              <a:t>'</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-&gt;pluck</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'id</a:t>
            </a:r>
            <a:r>
              <a:rPr lang="en-US"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For specifying more than one column we can use the select </a:t>
            </a:r>
            <a:r>
              <a:rPr lang="en-US" dirty="0" smtClean="0">
                <a:latin typeface="Times New Roman" pitchFamily="18" charset="0"/>
                <a:cs typeface="Times New Roman" pitchFamily="18" charset="0"/>
              </a:rPr>
              <a:t>clause</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$users = DB::table</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'users'</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-&gt;select</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'name', 'email'</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-&gt;get</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Moreover, now I believe you are getting the grip. Things get more interesting further down.</a:t>
            </a:r>
          </a:p>
          <a:p>
            <a:r>
              <a:rPr lang="en-US" dirty="0">
                <a:latin typeface="Times New Roman" pitchFamily="18" charset="0"/>
                <a:cs typeface="Times New Roman" pitchFamily="18" charset="0"/>
              </a:rPr>
              <a:t>We often write queries against certain ‘where conditions’. So how do we fetch the list of users whose </a:t>
            </a:r>
            <a:r>
              <a:rPr lang="en-US" dirty="0" err="1">
                <a:latin typeface="Times New Roman" pitchFamily="18" charset="0"/>
                <a:cs typeface="Times New Roman" pitchFamily="18" charset="0"/>
              </a:rPr>
              <a:t>user_id</a:t>
            </a:r>
            <a:r>
              <a:rPr lang="en-US" dirty="0">
                <a:latin typeface="Times New Roman" pitchFamily="18" charset="0"/>
                <a:cs typeface="Times New Roman" pitchFamily="18" charset="0"/>
              </a:rPr>
              <a:t> is less than 10</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$users = DB::table</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'users'</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-&gt;where</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id, '&lt;', 10)-&gt;get</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Yes, we split up the operator and the operands as three parameters and feed it to the where conditions. Now we have a situation, we need to fetch all those users whose </a:t>
            </a:r>
            <a:r>
              <a:rPr lang="en-US" dirty="0" err="1">
                <a:latin typeface="Times New Roman" pitchFamily="18" charset="0"/>
                <a:cs typeface="Times New Roman" pitchFamily="18" charset="0"/>
              </a:rPr>
              <a:t>user_id</a:t>
            </a:r>
            <a:r>
              <a:rPr lang="en-US" dirty="0">
                <a:latin typeface="Times New Roman" pitchFamily="18" charset="0"/>
                <a:cs typeface="Times New Roman" pitchFamily="18" charset="0"/>
              </a:rPr>
              <a:t> falls between 10 and 20</a:t>
            </a:r>
            <a:r>
              <a:rPr lang="en-US" dirty="0" smtClean="0">
                <a:latin typeface="Times New Roman" pitchFamily="18" charset="0"/>
                <a:cs typeface="Times New Roman" pitchFamily="18" charset="0"/>
              </a:rPr>
              <a:t>.</a:t>
            </a:r>
          </a:p>
          <a:p>
            <a:r>
              <a:rPr lang="en-US" dirty="0">
                <a:latin typeface="Times New Roman" pitchFamily="18" charset="0"/>
                <a:cs typeface="Times New Roman" pitchFamily="18" charset="0"/>
              </a:rPr>
              <a:t>$users = DB::table</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'users'</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-&gt;</a:t>
            </a:r>
            <a:r>
              <a:rPr lang="en-US" dirty="0" err="1">
                <a:latin typeface="Times New Roman" pitchFamily="18" charset="0"/>
                <a:cs typeface="Times New Roman" pitchFamily="18" charset="0"/>
              </a:rPr>
              <a:t>whereBetween</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'id', </a:t>
            </a:r>
            <a:r>
              <a:rPr lang="en-US" b="1" dirty="0">
                <a:latin typeface="Times New Roman" pitchFamily="18" charset="0"/>
                <a:cs typeface="Times New Roman" pitchFamily="18" charset="0"/>
              </a:rPr>
              <a:t>array(</a:t>
            </a:r>
            <a:r>
              <a:rPr lang="en-US" dirty="0">
                <a:latin typeface="Times New Roman" pitchFamily="18" charset="0"/>
                <a:cs typeface="Times New Roman" pitchFamily="18" charset="0"/>
              </a:rPr>
              <a:t>10, 20))-&gt;get</a:t>
            </a:r>
            <a:r>
              <a:rPr lang="en-US" b="1" dirty="0">
                <a:latin typeface="Times New Roman" pitchFamily="18" charset="0"/>
                <a:cs typeface="Times New Roman" pitchFamily="18" charset="0"/>
              </a:rPr>
              <a:t>()</a:t>
            </a:r>
          </a:p>
          <a:p>
            <a:endParaRPr lang="en-US" sz="2200" dirty="0" smtClean="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22473421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itchFamily="18" charset="0"/>
                <a:cs typeface="Times New Roman" pitchFamily="18" charset="0"/>
              </a:rPr>
              <a:t>Query </a:t>
            </a:r>
            <a:r>
              <a:rPr lang="en-US" sz="2400" dirty="0" smtClean="0">
                <a:latin typeface="Times New Roman" pitchFamily="18" charset="0"/>
                <a:cs typeface="Times New Roman" pitchFamily="18" charset="0"/>
              </a:rPr>
              <a:t>Creation(</a:t>
            </a:r>
            <a:r>
              <a:rPr lang="en-US" sz="2400" dirty="0" err="1" smtClean="0">
                <a:latin typeface="Times New Roman" pitchFamily="18" charset="0"/>
                <a:cs typeface="Times New Roman" pitchFamily="18" charset="0"/>
              </a:rPr>
              <a:t>Cont</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907472"/>
          </a:xfrm>
          <a:prstGeom prst="rect">
            <a:avLst/>
          </a:prstGeom>
          <a:noFill/>
          <a:ln w="9525">
            <a:noFill/>
            <a:miter lim="800000"/>
            <a:headEnd/>
            <a:tailEnd/>
          </a:ln>
        </p:spPr>
      </p:pic>
      <p:sp>
        <p:nvSpPr>
          <p:cNvPr id="2" name="Rectangle 1"/>
          <p:cNvSpPr/>
          <p:nvPr/>
        </p:nvSpPr>
        <p:spPr>
          <a:xfrm>
            <a:off x="1371600" y="1305342"/>
            <a:ext cx="7620000" cy="3908762"/>
          </a:xfrm>
          <a:prstGeom prst="rect">
            <a:avLst/>
          </a:prstGeom>
        </p:spPr>
        <p:txBody>
          <a:bodyPr wrap="square">
            <a:spAutoFit/>
          </a:bodyPr>
          <a:lstStyle/>
          <a:p>
            <a:r>
              <a:rPr lang="en-US" dirty="0" err="1" smtClean="0">
                <a:latin typeface="Times New Roman" pitchFamily="18" charset="0"/>
                <a:cs typeface="Times New Roman" pitchFamily="18" charset="0"/>
              </a:rPr>
              <a:t>Laravel</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development services has the </a:t>
            </a:r>
            <a:r>
              <a:rPr lang="en-US" dirty="0" err="1">
                <a:latin typeface="Times New Roman" pitchFamily="18" charset="0"/>
                <a:cs typeface="Times New Roman" pitchFamily="18" charset="0"/>
              </a:rPr>
              <a:t>whereBetween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whereNotBetween</a:t>
            </a:r>
            <a:r>
              <a:rPr lang="en-US" dirty="0">
                <a:latin typeface="Times New Roman" pitchFamily="18" charset="0"/>
                <a:cs typeface="Times New Roman" pitchFamily="18" charset="0"/>
              </a:rPr>
              <a:t>(), wherein() and </a:t>
            </a:r>
            <a:r>
              <a:rPr lang="en-US" dirty="0" err="1">
                <a:latin typeface="Times New Roman" pitchFamily="18" charset="0"/>
                <a:cs typeface="Times New Roman" pitchFamily="18" charset="0"/>
              </a:rPr>
              <a:t>whereNotIn</a:t>
            </a:r>
            <a:r>
              <a:rPr lang="en-US" dirty="0">
                <a:latin typeface="Times New Roman" pitchFamily="18" charset="0"/>
                <a:cs typeface="Times New Roman" pitchFamily="18" charset="0"/>
              </a:rPr>
              <a:t>() methods to which we can pass values as an array</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Why are we passing values as an array and not as comma-separated parameters</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Thus, at the start of this blog, I did mention SQL injection attacks. Let’s say that the values 10 and 20 are taken as user inputs. </a:t>
            </a:r>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As </a:t>
            </a:r>
            <a:r>
              <a:rPr lang="en-US" dirty="0">
                <a:latin typeface="Times New Roman" pitchFamily="18" charset="0"/>
                <a:cs typeface="Times New Roman" pitchFamily="18" charset="0"/>
              </a:rPr>
              <a:t>programmers, we cannot trust what the user types into the input field. He can be a valid user who enters proper values or someone trying to enter false values and crash your DB</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$users = DB::table</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'users'</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-&gt;</a:t>
            </a:r>
            <a:r>
              <a:rPr lang="en-US" dirty="0" err="1">
                <a:latin typeface="Times New Roman" pitchFamily="18" charset="0"/>
                <a:cs typeface="Times New Roman" pitchFamily="18" charset="0"/>
              </a:rPr>
              <a:t>whereBetween</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'id', </a:t>
            </a:r>
            <a:r>
              <a:rPr lang="en-US" b="1" dirty="0">
                <a:latin typeface="Times New Roman" pitchFamily="18" charset="0"/>
                <a:cs typeface="Times New Roman" pitchFamily="18" charset="0"/>
              </a:rPr>
              <a:t>array(</a:t>
            </a:r>
            <a:r>
              <a:rPr lang="en-US" dirty="0">
                <a:latin typeface="Times New Roman" pitchFamily="18" charset="0"/>
                <a:cs typeface="Times New Roman" pitchFamily="18" charset="0"/>
              </a:rPr>
              <a:t>$from, $to</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-&gt;get</a:t>
            </a:r>
            <a:r>
              <a:rPr lang="en-US" b="1" dirty="0">
                <a:latin typeface="Times New Roman" pitchFamily="18" charset="0"/>
                <a:cs typeface="Times New Roman" pitchFamily="18" charset="0"/>
              </a:rPr>
              <a:t>()</a:t>
            </a:r>
            <a:endParaRPr lang="en-US" dirty="0">
              <a:latin typeface="Times New Roman" pitchFamily="18" charset="0"/>
              <a:cs typeface="Times New Roman" pitchFamily="18" charset="0"/>
            </a:endParaRPr>
          </a:p>
          <a:p>
            <a:endParaRPr lang="en-US" sz="1400"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22473421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itchFamily="18" charset="0"/>
                <a:cs typeface="Times New Roman" pitchFamily="18" charset="0"/>
              </a:rPr>
              <a:t>Eloquent in </a:t>
            </a:r>
            <a:r>
              <a:rPr lang="en-US" sz="2400" dirty="0" err="1">
                <a:latin typeface="Times New Roman" pitchFamily="18" charset="0"/>
                <a:cs typeface="Times New Roman" pitchFamily="18" charset="0"/>
              </a:rPr>
              <a:t>Laravel</a:t>
            </a:r>
            <a:r>
              <a:rPr lang="en-US" sz="2400" dirty="0">
                <a:latin typeface="Times New Roman" pitchFamily="18" charset="0"/>
                <a:cs typeface="Times New Roman" pitchFamily="18" charset="0"/>
              </a:rPr>
              <a:t> </a:t>
            </a:r>
            <a:endParaRPr kumimoji="0" lang="en-US" sz="2400" b="0"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1059872"/>
          </a:xfrm>
          <a:prstGeom prst="rect">
            <a:avLst/>
          </a:prstGeom>
          <a:noFill/>
          <a:ln w="9525">
            <a:noFill/>
            <a:miter lim="800000"/>
            <a:headEnd/>
            <a:tailEnd/>
          </a:ln>
        </p:spPr>
      </p:pic>
      <p:sp>
        <p:nvSpPr>
          <p:cNvPr id="2" name="Rectangle 1"/>
          <p:cNvSpPr/>
          <p:nvPr/>
        </p:nvSpPr>
        <p:spPr>
          <a:xfrm>
            <a:off x="1371600" y="1295401"/>
            <a:ext cx="7162800" cy="2585323"/>
          </a:xfrm>
          <a:prstGeom prst="rect">
            <a:avLst/>
          </a:prstGeom>
        </p:spPr>
        <p:txBody>
          <a:bodyPr wrap="square">
            <a:spAutoFit/>
          </a:bodyPr>
          <a:lstStyle/>
          <a:p>
            <a:r>
              <a:rPr lang="en-US" dirty="0">
                <a:latin typeface="Times New Roman" pitchFamily="18" charset="0"/>
                <a:cs typeface="Times New Roman" pitchFamily="18" charset="0"/>
              </a:rPr>
              <a:t>Eloquent is an object that is representative of your database and tables, in other words, it acts as a controller between the user and </a:t>
            </a:r>
            <a:r>
              <a:rPr lang="en-US" dirty="0" smtClean="0">
                <a:latin typeface="Times New Roman" pitchFamily="18" charset="0"/>
                <a:cs typeface="Times New Roman" pitchFamily="18" charset="0"/>
              </a:rPr>
              <a:t>DBMS</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For </a:t>
            </a:r>
            <a:r>
              <a:rPr lang="en-US" dirty="0" err="1">
                <a:latin typeface="Times New Roman" pitchFamily="18" charset="0"/>
                <a:cs typeface="Times New Roman" pitchFamily="18" charset="0"/>
              </a:rPr>
              <a:t>eg</a:t>
            </a:r>
            <a:r>
              <a:rPr lang="en-US" dirty="0">
                <a:latin typeface="Times New Roman" pitchFamily="18" charset="0"/>
                <a:cs typeface="Times New Roman" pitchFamily="18" charset="0"/>
              </a:rPr>
              <a:t>,</a:t>
            </a:r>
          </a:p>
          <a:p>
            <a:pPr lvl="0"/>
            <a:r>
              <a:rPr lang="en-US" dirty="0">
                <a:latin typeface="Times New Roman" pitchFamily="18" charset="0"/>
                <a:cs typeface="Times New Roman" pitchFamily="18" charset="0"/>
              </a:rPr>
              <a:t>DB raw query,</a:t>
            </a:r>
          </a:p>
          <a:p>
            <a:r>
              <a:rPr lang="en-US" dirty="0">
                <a:latin typeface="Times New Roman" pitchFamily="18" charset="0"/>
                <a:cs typeface="Times New Roman" pitchFamily="18" charset="0"/>
              </a:rPr>
              <a:t>select * from post LIMIT 1</a:t>
            </a:r>
          </a:p>
          <a:p>
            <a:pPr lvl="0"/>
            <a:r>
              <a:rPr lang="en-US" dirty="0">
                <a:latin typeface="Times New Roman" pitchFamily="18" charset="0"/>
                <a:cs typeface="Times New Roman" pitchFamily="18" charset="0"/>
              </a:rPr>
              <a:t>Eloquent equivalent,</a:t>
            </a:r>
          </a:p>
          <a:p>
            <a:r>
              <a:rPr lang="en-US" dirty="0">
                <a:latin typeface="Times New Roman" pitchFamily="18" charset="0"/>
                <a:cs typeface="Times New Roman" pitchFamily="18" charset="0"/>
              </a:rPr>
              <a:t>$post = Post::first();</a:t>
            </a:r>
          </a:p>
          <a:p>
            <a:r>
              <a:rPr lang="en-US" dirty="0">
                <a:latin typeface="Times New Roman" pitchFamily="18" charset="0"/>
                <a:cs typeface="Times New Roman" pitchFamily="18" charset="0"/>
              </a:rPr>
              <a:t>$post-&gt;</a:t>
            </a:r>
            <a:r>
              <a:rPr lang="en-US" dirty="0" err="1">
                <a:latin typeface="Times New Roman" pitchFamily="18" charset="0"/>
                <a:cs typeface="Times New Roman" pitchFamily="18" charset="0"/>
              </a:rPr>
              <a:t>column_name</a:t>
            </a:r>
            <a:r>
              <a:rPr lang="en-US" dirty="0">
                <a:latin typeface="Times New Roman" pitchFamily="18" charset="0"/>
                <a:cs typeface="Times New Roman" pitchFamily="18" charset="0"/>
              </a:rPr>
              <a:t>;</a:t>
            </a:r>
          </a:p>
        </p:txBody>
      </p:sp>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22473421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0"/>
            <a:ext cx="7772400"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itchFamily="18" charset="0"/>
                <a:cs typeface="Times New Roman" pitchFamily="18" charset="0"/>
              </a:rPr>
              <a:t>Eloquent in </a:t>
            </a:r>
            <a:r>
              <a:rPr lang="en-US" sz="2400" dirty="0" err="1" smtClean="0">
                <a:latin typeface="Times New Roman" pitchFamily="18" charset="0"/>
                <a:cs typeface="Times New Roman" pitchFamily="18" charset="0"/>
              </a:rPr>
              <a:t>Laravel</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Cont</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1059872"/>
          </a:xfrm>
          <a:prstGeom prst="rect">
            <a:avLst/>
          </a:prstGeom>
          <a:noFill/>
          <a:ln w="9525">
            <a:noFill/>
            <a:miter lim="800000"/>
            <a:headEnd/>
            <a:tailEnd/>
          </a:ln>
        </p:spPr>
      </p:pic>
      <p:sp>
        <p:nvSpPr>
          <p:cNvPr id="2" name="Rectangle 1"/>
          <p:cNvSpPr/>
          <p:nvPr/>
        </p:nvSpPr>
        <p:spPr>
          <a:xfrm>
            <a:off x="1371600" y="1443841"/>
            <a:ext cx="7391400" cy="3416320"/>
          </a:xfrm>
          <a:prstGeom prst="rect">
            <a:avLst/>
          </a:prstGeom>
        </p:spPr>
        <p:txBody>
          <a:bodyPr wrap="square">
            <a:spAutoFit/>
          </a:bodyPr>
          <a:lstStyle/>
          <a:p>
            <a:r>
              <a:rPr lang="en-US" dirty="0">
                <a:latin typeface="Times New Roman" pitchFamily="18" charset="0"/>
                <a:cs typeface="Times New Roman" pitchFamily="18" charset="0"/>
              </a:rPr>
              <a:t>The ORM included in </a:t>
            </a:r>
            <a:r>
              <a:rPr lang="en-US" dirty="0" err="1">
                <a:latin typeface="Times New Roman" pitchFamily="18" charset="0"/>
                <a:cs typeface="Times New Roman" pitchFamily="18" charset="0"/>
              </a:rPr>
              <a:t>Laravel</a:t>
            </a:r>
            <a:r>
              <a:rPr lang="en-US" dirty="0">
                <a:latin typeface="Times New Roman" pitchFamily="18" charset="0"/>
                <a:cs typeface="Times New Roman" pitchFamily="18" charset="0"/>
              </a:rPr>
              <a:t> is called Eloquent and it enables us to work with the database objects and relationships using an expressive syntax</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It </a:t>
            </a:r>
            <a:r>
              <a:rPr lang="en-US" dirty="0">
                <a:latin typeface="Times New Roman" pitchFamily="18" charset="0"/>
                <a:cs typeface="Times New Roman" pitchFamily="18" charset="0"/>
              </a:rPr>
              <a:t>is similar to working with objects in PHP. In </a:t>
            </a:r>
            <a:r>
              <a:rPr lang="en-US" u="sng" dirty="0" err="1">
                <a:latin typeface="Times New Roman" pitchFamily="18" charset="0"/>
                <a:cs typeface="Times New Roman" pitchFamily="18" charset="0"/>
                <a:hlinkClick r:id="rId3"/>
              </a:rPr>
              <a:t>Laravel</a:t>
            </a:r>
            <a:r>
              <a:rPr lang="en-US" u="sng" dirty="0">
                <a:latin typeface="Times New Roman" pitchFamily="18" charset="0"/>
                <a:cs typeface="Times New Roman" pitchFamily="18" charset="0"/>
                <a:hlinkClick r:id="rId3"/>
              </a:rPr>
              <a:t> development services</a:t>
            </a:r>
            <a:r>
              <a:rPr lang="en-US" dirty="0">
                <a:latin typeface="Times New Roman" pitchFamily="18" charset="0"/>
                <a:cs typeface="Times New Roman" pitchFamily="18" charset="0"/>
              </a:rPr>
              <a:t>, each database table has a corresponding “Model”.</a:t>
            </a:r>
          </a:p>
          <a:p>
            <a:r>
              <a:rPr lang="en-US" dirty="0">
                <a:latin typeface="Times New Roman" pitchFamily="18" charset="0"/>
                <a:cs typeface="Times New Roman" pitchFamily="18" charset="0"/>
              </a:rPr>
              <a:t>Therefore, Eloquent ORM provides Active Record implementation which means that each model we create in our MVC structure corresponds to a table in our database</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Creating an Eloquent model is similar to creating a class. All the model files should be inside the app/models folder.</a:t>
            </a:r>
          </a:p>
          <a:p>
            <a:r>
              <a:rPr lang="en-US" dirty="0">
                <a:latin typeface="Times New Roman" pitchFamily="18" charset="0"/>
                <a:cs typeface="Times New Roman" pitchFamily="18" charset="0"/>
              </a:rPr>
              <a:t>class Group extends Eloquent { }</a:t>
            </a:r>
          </a:p>
        </p:txBody>
      </p:sp>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22473421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38882"/>
            <a:ext cx="7772400" cy="875518"/>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itchFamily="18" charset="0"/>
                <a:cs typeface="Times New Roman" pitchFamily="18" charset="0"/>
              </a:rPr>
              <a:t>Eloquent in </a:t>
            </a:r>
            <a:r>
              <a:rPr lang="en-US" sz="2400" dirty="0" err="1" smtClean="0">
                <a:latin typeface="Times New Roman" pitchFamily="18" charset="0"/>
                <a:cs typeface="Times New Roman" pitchFamily="18" charset="0"/>
              </a:rPr>
              <a:t>Laravel</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Cont</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pic>
        <p:nvPicPr>
          <p:cNvPr id="9" name="Picture 8" descr="E:\Master Folder 2017-18\Approved Logo by BOG\NIET logo_.png"/>
          <p:cNvPicPr/>
          <p:nvPr/>
        </p:nvPicPr>
        <p:blipFill>
          <a:blip r:embed="rId3"/>
          <a:srcRect/>
          <a:stretch>
            <a:fillRect/>
          </a:stretch>
        </p:blipFill>
        <p:spPr bwMode="auto">
          <a:xfrm>
            <a:off x="83820" y="83128"/>
            <a:ext cx="1256465" cy="983672"/>
          </a:xfrm>
          <a:prstGeom prst="rect">
            <a:avLst/>
          </a:prstGeom>
          <a:noFill/>
          <a:ln w="9525">
            <a:noFill/>
            <a:miter lim="800000"/>
            <a:headEnd/>
            <a:tailEnd/>
          </a:ln>
        </p:spPr>
      </p:pic>
      <p:sp>
        <p:nvSpPr>
          <p:cNvPr id="3" name="Rectangle 2"/>
          <p:cNvSpPr/>
          <p:nvPr/>
        </p:nvSpPr>
        <p:spPr>
          <a:xfrm>
            <a:off x="1371600" y="1143000"/>
            <a:ext cx="7696200" cy="430887"/>
          </a:xfrm>
          <a:prstGeom prst="rect">
            <a:avLst/>
          </a:prstGeom>
        </p:spPr>
        <p:txBody>
          <a:bodyPr wrap="square">
            <a:spAutoFit/>
          </a:bodyPr>
          <a:lstStyle/>
          <a:p>
            <a:r>
              <a:rPr lang="en-US" sz="2200" b="1" dirty="0">
                <a:latin typeface="Times New Roman" pitchFamily="18" charset="0"/>
                <a:cs typeface="Times New Roman" pitchFamily="18" charset="0"/>
              </a:rPr>
              <a:t>By default, Eloquent models will have auto-incrementing keys</a:t>
            </a:r>
          </a:p>
        </p:txBody>
      </p:sp>
      <p:sp>
        <p:nvSpPr>
          <p:cNvPr id="8" name="Rectangle 7"/>
          <p:cNvSpPr/>
          <p:nvPr/>
        </p:nvSpPr>
        <p:spPr>
          <a:xfrm>
            <a:off x="1371599" y="1752600"/>
            <a:ext cx="7436285" cy="2585323"/>
          </a:xfrm>
          <a:prstGeom prst="rect">
            <a:avLst/>
          </a:prstGeom>
        </p:spPr>
        <p:txBody>
          <a:bodyPr wrap="square">
            <a:spAutoFit/>
          </a:bodyPr>
          <a:lstStyle/>
          <a:p>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new_group</a:t>
            </a:r>
            <a:r>
              <a:rPr lang="en-US" dirty="0">
                <a:latin typeface="Times New Roman" pitchFamily="18" charset="0"/>
                <a:cs typeface="Times New Roman" pitchFamily="18" charset="0"/>
              </a:rPr>
              <a:t> = new Group;</a:t>
            </a:r>
          </a:p>
          <a:p>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new_group</a:t>
            </a:r>
            <a:r>
              <a:rPr lang="en-US" dirty="0">
                <a:latin typeface="Times New Roman" pitchFamily="18" charset="0"/>
                <a:cs typeface="Times New Roman" pitchFamily="18" charset="0"/>
              </a:rPr>
              <a:t>-&gt;name = '</a:t>
            </a:r>
            <a:r>
              <a:rPr lang="en-US" dirty="0" err="1">
                <a:latin typeface="Times New Roman" pitchFamily="18" charset="0"/>
                <a:cs typeface="Times New Roman" pitchFamily="18" charset="0"/>
              </a:rPr>
              <a:t>NewGroup</a:t>
            </a:r>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new_group</a:t>
            </a:r>
            <a:r>
              <a:rPr lang="en-US" dirty="0">
                <a:latin typeface="Times New Roman" pitchFamily="18" charset="0"/>
                <a:cs typeface="Times New Roman" pitchFamily="18" charset="0"/>
              </a:rPr>
              <a:t>-&gt;description = 'Awesome Group';</a:t>
            </a:r>
          </a:p>
          <a:p>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new_group</a:t>
            </a:r>
            <a:r>
              <a:rPr lang="en-US" dirty="0">
                <a:latin typeface="Times New Roman" pitchFamily="18" charset="0"/>
                <a:cs typeface="Times New Roman" pitchFamily="18" charset="0"/>
              </a:rPr>
              <a:t>-&gt;save();</a:t>
            </a:r>
          </a:p>
          <a:p>
            <a:r>
              <a:rPr lang="en-US" dirty="0">
                <a:latin typeface="Times New Roman" pitchFamily="18" charset="0"/>
                <a:cs typeface="Times New Roman" pitchFamily="18" charset="0"/>
              </a:rPr>
              <a:t>&lt;read:&lt; pre=""&gt;</a:t>
            </a:r>
          </a:p>
          <a:p>
            <a:r>
              <a:rPr lang="en-US" dirty="0">
                <a:latin typeface="Times New Roman" pitchFamily="18" charset="0"/>
                <a:cs typeface="Times New Roman" pitchFamily="18" charset="0"/>
              </a:rPr>
              <a:t>&lt;strong&gt;// To get all groups&lt;/strong&gt;</a:t>
            </a:r>
          </a:p>
          <a:p>
            <a:r>
              <a:rPr lang="en-US" dirty="0">
                <a:latin typeface="Times New Roman" pitchFamily="18" charset="0"/>
                <a:cs typeface="Times New Roman" pitchFamily="18" charset="0"/>
              </a:rPr>
              <a:t>Group::all();</a:t>
            </a:r>
          </a:p>
          <a:p>
            <a:r>
              <a:rPr lang="en-US" dirty="0">
                <a:latin typeface="Times New Roman" pitchFamily="18" charset="0"/>
                <a:cs typeface="Times New Roman" pitchFamily="18" charset="0"/>
              </a:rPr>
              <a:t>// To find a group by passing the group id etc.</a:t>
            </a:r>
          </a:p>
          <a:p>
            <a:r>
              <a:rPr lang="en-US" dirty="0">
                <a:latin typeface="Times New Roman" pitchFamily="18" charset="0"/>
                <a:cs typeface="Times New Roman" pitchFamily="18" charset="0"/>
              </a:rPr>
              <a:t>Group::find($id);</a:t>
            </a:r>
          </a:p>
        </p:txBody>
      </p:sp>
      <p:sp>
        <p:nvSpPr>
          <p:cNvPr id="10"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20031803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Times New Roman" pitchFamily="18" charset="0"/>
                <a:cs typeface="Times New Roman" pitchFamily="18" charset="0"/>
              </a:rPr>
              <a:t>Faculty Video</a:t>
            </a:r>
            <a:r>
              <a:rPr kumimoji="0" lang="en-US" sz="2400" b="0" i="0" u="none" strike="noStrike" kern="1200" cap="none" spc="0" normalizeH="0" noProof="0" dirty="0" smtClean="0">
                <a:ln>
                  <a:noFill/>
                </a:ln>
                <a:solidFill>
                  <a:schemeClr val="dk1"/>
                </a:solidFill>
                <a:effectLst/>
                <a:uLnTx/>
                <a:uFillTx/>
                <a:latin typeface="Times New Roman" pitchFamily="18" charset="0"/>
                <a:cs typeface="Times New Roman" pitchFamily="18" charset="0"/>
              </a:rPr>
              <a:t> Links, </a:t>
            </a:r>
            <a:r>
              <a:rPr kumimoji="0" lang="en-US" sz="2400" b="0" i="0" u="none" strike="noStrike" kern="1200" cap="none" spc="0" normalizeH="0" noProof="0" dirty="0" err="1" smtClean="0">
                <a:ln>
                  <a:noFill/>
                </a:ln>
                <a:solidFill>
                  <a:schemeClr val="dk1"/>
                </a:solidFill>
                <a:effectLst/>
                <a:uLnTx/>
                <a:uFillTx/>
                <a:latin typeface="Times New Roman" pitchFamily="18" charset="0"/>
                <a:cs typeface="Times New Roman" pitchFamily="18" charset="0"/>
              </a:rPr>
              <a:t>Youtube</a:t>
            </a:r>
            <a:r>
              <a:rPr kumimoji="0" lang="en-US" sz="2400" b="0" i="0" u="none" strike="noStrike" kern="1200" cap="none" spc="0" normalizeH="0" noProof="0" dirty="0" smtClean="0">
                <a:ln>
                  <a:noFill/>
                </a:ln>
                <a:solidFill>
                  <a:schemeClr val="dk1"/>
                </a:solidFill>
                <a:effectLst/>
                <a:uLnTx/>
                <a:uFillTx/>
                <a:latin typeface="Times New Roman" pitchFamily="18" charset="0"/>
                <a:cs typeface="Times New Roman" pitchFamily="18" charset="0"/>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E:\Master Folder 2017-18\Approved Logo by BOG\NIET logo_.png"/>
          <p:cNvPicPr/>
          <p:nvPr/>
        </p:nvPicPr>
        <p:blipFill>
          <a:blip r:embed="rId2"/>
          <a:srcRect/>
          <a:stretch>
            <a:fillRect/>
          </a:stretch>
        </p:blipFill>
        <p:spPr bwMode="auto">
          <a:xfrm>
            <a:off x="83820" y="83128"/>
            <a:ext cx="1211580" cy="907472"/>
          </a:xfrm>
          <a:prstGeom prst="rect">
            <a:avLst/>
          </a:prstGeom>
          <a:noFill/>
          <a:ln w="9525">
            <a:noFill/>
            <a:miter lim="800000"/>
            <a:headEnd/>
            <a:tailEnd/>
          </a:ln>
        </p:spPr>
      </p:pic>
      <p:sp>
        <p:nvSpPr>
          <p:cNvPr id="8" name="Rectangle 7"/>
          <p:cNvSpPr/>
          <p:nvPr/>
        </p:nvSpPr>
        <p:spPr>
          <a:xfrm>
            <a:off x="1371600" y="1371600"/>
            <a:ext cx="6400800" cy="1477328"/>
          </a:xfrm>
          <a:prstGeom prst="rect">
            <a:avLst/>
          </a:prstGeom>
        </p:spPr>
        <p:txBody>
          <a:bodyPr wrap="square">
            <a:spAutoFit/>
          </a:bodyPr>
          <a:lstStyle/>
          <a:p>
            <a:r>
              <a:rPr lang="en-US" dirty="0">
                <a:latin typeface="Times New Roman" pitchFamily="18" charset="0"/>
                <a:cs typeface="Times New Roman" pitchFamily="18" charset="0"/>
                <a:hlinkClick r:id="rId3"/>
              </a:rPr>
              <a:t>https://</a:t>
            </a:r>
            <a:r>
              <a:rPr lang="en-US" dirty="0" smtClean="0">
                <a:latin typeface="Times New Roman" pitchFamily="18" charset="0"/>
                <a:cs typeface="Times New Roman" pitchFamily="18" charset="0"/>
                <a:hlinkClick r:id="rId3"/>
              </a:rPr>
              <a:t>youtu.be/UN3de_GEJiI</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hlinkClick r:id="rId4"/>
              </a:rPr>
              <a:t>https</a:t>
            </a:r>
            <a:r>
              <a:rPr lang="en-US" dirty="0">
                <a:latin typeface="Times New Roman" pitchFamily="18" charset="0"/>
                <a:cs typeface="Times New Roman" pitchFamily="18" charset="0"/>
                <a:hlinkClick r:id="rId4"/>
              </a:rPr>
              <a:t>://</a:t>
            </a:r>
            <a:r>
              <a:rPr lang="en-US" dirty="0" smtClean="0">
                <a:latin typeface="Times New Roman" pitchFamily="18" charset="0"/>
                <a:cs typeface="Times New Roman" pitchFamily="18" charset="0"/>
                <a:hlinkClick r:id="rId4"/>
              </a:rPr>
              <a:t>youtu.be/qCMgxDfRKCo</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hlinkClick r:id="rId5"/>
              </a:rPr>
              <a:t>https</a:t>
            </a:r>
            <a:r>
              <a:rPr lang="en-US" dirty="0">
                <a:latin typeface="Times New Roman" pitchFamily="18" charset="0"/>
                <a:cs typeface="Times New Roman" pitchFamily="18" charset="0"/>
                <a:hlinkClick r:id="rId5"/>
              </a:rPr>
              <a:t>://</a:t>
            </a:r>
            <a:r>
              <a:rPr lang="en-US" dirty="0" smtClean="0">
                <a:latin typeface="Times New Roman" pitchFamily="18" charset="0"/>
                <a:cs typeface="Times New Roman" pitchFamily="18" charset="0"/>
                <a:hlinkClick r:id="rId5"/>
              </a:rPr>
              <a:t>youtu.be/XP1DntIzyyI</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hlinkClick r:id="rId6"/>
              </a:rPr>
              <a:t>https</a:t>
            </a:r>
            <a:r>
              <a:rPr lang="en-US" dirty="0">
                <a:latin typeface="Times New Roman" pitchFamily="18" charset="0"/>
                <a:cs typeface="Times New Roman" pitchFamily="18" charset="0"/>
                <a:hlinkClick r:id="rId6"/>
              </a:rPr>
              <a:t>://</a:t>
            </a:r>
            <a:r>
              <a:rPr lang="en-US" dirty="0" smtClean="0">
                <a:latin typeface="Times New Roman" pitchFamily="18" charset="0"/>
                <a:cs typeface="Times New Roman" pitchFamily="18" charset="0"/>
                <a:hlinkClick r:id="rId6"/>
              </a:rPr>
              <a:t>youtu.be/Zf6o7ag5WPI</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https</a:t>
            </a:r>
            <a:r>
              <a:rPr lang="en-US" dirty="0">
                <a:latin typeface="Times New Roman" pitchFamily="18" charset="0"/>
                <a:cs typeface="Times New Roman" pitchFamily="18" charset="0"/>
              </a:rPr>
              <a:t>://</a:t>
            </a:r>
            <a:r>
              <a:rPr lang="en-US" dirty="0" smtClean="0">
                <a:latin typeface="Times New Roman" pitchFamily="18" charset="0"/>
                <a:cs typeface="Times New Roman" pitchFamily="18" charset="0"/>
              </a:rPr>
              <a:t>youtu.be/XoULf9nFclk</a:t>
            </a:r>
            <a:endParaRPr lang="en-US" dirty="0">
              <a:latin typeface="Times New Roman" pitchFamily="18" charset="0"/>
              <a:cs typeface="Times New Roman" pitchFamily="18" charset="0"/>
            </a:endParaRPr>
          </a:p>
        </p:txBody>
      </p:sp>
      <p:sp>
        <p:nvSpPr>
          <p:cNvPr id="10"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latin typeface="Times New Roman" pitchFamily="18" charset="0"/>
                <a:cs typeface="Times New Roman" pitchFamily="18" charset="0"/>
              </a:rPr>
              <a:t>Daily Quiz</a:t>
            </a:r>
            <a:endParaRPr kumimoji="0" lang="en-US" sz="2400" b="0"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2" name="Rectangle 1"/>
          <p:cNvSpPr/>
          <p:nvPr/>
        </p:nvSpPr>
        <p:spPr>
          <a:xfrm>
            <a:off x="1371600" y="941614"/>
            <a:ext cx="7391400" cy="4247317"/>
          </a:xfrm>
          <a:prstGeom prst="rect">
            <a:avLst/>
          </a:prstGeom>
        </p:spPr>
        <p:txBody>
          <a:bodyPr wrap="square">
            <a:spAutoFit/>
          </a:bodyPr>
          <a:lstStyle/>
          <a:p>
            <a:r>
              <a:rPr lang="en-US" dirty="0" smtClean="0">
                <a:latin typeface="Times New Roman" pitchFamily="18" charset="0"/>
                <a:cs typeface="Times New Roman" pitchFamily="18" charset="0"/>
              </a:rPr>
              <a:t>1 View </a:t>
            </a:r>
            <a:r>
              <a:rPr lang="en-US" dirty="0">
                <a:latin typeface="Times New Roman" pitchFamily="18" charset="0"/>
                <a:cs typeface="Times New Roman" pitchFamily="18" charset="0"/>
              </a:rPr>
              <a:t>files in </a:t>
            </a:r>
            <a:r>
              <a:rPr lang="en-US" dirty="0" err="1">
                <a:latin typeface="Times New Roman" pitchFamily="18" charset="0"/>
                <a:cs typeface="Times New Roman" pitchFamily="18" charset="0"/>
              </a:rPr>
              <a:t>Laravel</a:t>
            </a:r>
            <a:r>
              <a:rPr lang="en-US" dirty="0">
                <a:latin typeface="Times New Roman" pitchFamily="18" charset="0"/>
                <a:cs typeface="Times New Roman" pitchFamily="18" charset="0"/>
              </a:rPr>
              <a:t> end </a:t>
            </a:r>
            <a:r>
              <a:rPr lang="en-US" dirty="0" smtClean="0">
                <a:latin typeface="Times New Roman" pitchFamily="18" charset="0"/>
                <a:cs typeface="Times New Roman" pitchFamily="18" charset="0"/>
              </a:rPr>
              <a:t>in</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blade.php</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php</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vue</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blade</a:t>
            </a:r>
            <a:endParaRPr lang="en-US" b="1" dirty="0">
              <a:latin typeface="Times New Roman" pitchFamily="18" charset="0"/>
              <a:cs typeface="Times New Roman" pitchFamily="18" charset="0"/>
            </a:endParaRPr>
          </a:p>
          <a:p>
            <a:r>
              <a:rPr lang="en-US" dirty="0" smtClean="0">
                <a:latin typeface="Times New Roman" pitchFamily="18" charset="0"/>
                <a:cs typeface="Times New Roman" pitchFamily="18" charset="0"/>
              </a:rPr>
              <a:t>2 Following </a:t>
            </a:r>
            <a:r>
              <a:rPr lang="en-US" dirty="0">
                <a:latin typeface="Times New Roman" pitchFamily="18" charset="0"/>
                <a:cs typeface="Times New Roman" pitchFamily="18" charset="0"/>
              </a:rPr>
              <a:t>methods are used in database migrations classes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execute() and rollback()</a:t>
            </a:r>
          </a:p>
          <a:p>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  up() and down()</a:t>
            </a:r>
          </a:p>
          <a:p>
            <a:r>
              <a:rPr lang="en-US" dirty="0">
                <a:latin typeface="Times New Roman" pitchFamily="18" charset="0"/>
                <a:cs typeface="Times New Roman" pitchFamily="18" charset="0"/>
              </a:rPr>
              <a:t>•	  run() and delete()</a:t>
            </a:r>
          </a:p>
          <a:p>
            <a:r>
              <a:rPr lang="en-US" dirty="0">
                <a:latin typeface="Times New Roman" pitchFamily="18" charset="0"/>
                <a:cs typeface="Times New Roman" pitchFamily="18" charset="0"/>
              </a:rPr>
              <a:t>•	  save() and update</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3 For </a:t>
            </a:r>
            <a:r>
              <a:rPr lang="en-US" dirty="0">
                <a:latin typeface="Times New Roman" pitchFamily="18" charset="0"/>
                <a:cs typeface="Times New Roman" pitchFamily="18" charset="0"/>
              </a:rPr>
              <a:t>what do the .</a:t>
            </a:r>
            <a:r>
              <a:rPr lang="en-US" dirty="0" err="1">
                <a:latin typeface="Times New Roman" pitchFamily="18" charset="0"/>
                <a:cs typeface="Times New Roman" pitchFamily="18" charset="0"/>
              </a:rPr>
              <a:t>env</a:t>
            </a:r>
            <a:r>
              <a:rPr lang="en-US" dirty="0">
                <a:latin typeface="Times New Roman" pitchFamily="18" charset="0"/>
                <a:cs typeface="Times New Roman" pitchFamily="18" charset="0"/>
              </a:rPr>
              <a:t> is used</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For setting environment variables</a:t>
            </a:r>
          </a:p>
          <a:p>
            <a:r>
              <a:rPr lang="en-US" dirty="0">
                <a:latin typeface="Times New Roman" pitchFamily="18" charset="0"/>
                <a:cs typeface="Times New Roman" pitchFamily="18" charset="0"/>
              </a:rPr>
              <a:t>•	  For running </a:t>
            </a:r>
            <a:r>
              <a:rPr lang="en-US" dirty="0" err="1">
                <a:latin typeface="Times New Roman" pitchFamily="18" charset="0"/>
                <a:cs typeface="Times New Roman" pitchFamily="18" charset="0"/>
              </a:rPr>
              <a:t>cron</a:t>
            </a:r>
            <a:r>
              <a:rPr lang="en-US" dirty="0">
                <a:latin typeface="Times New Roman" pitchFamily="18" charset="0"/>
                <a:cs typeface="Times New Roman" pitchFamily="18" charset="0"/>
              </a:rPr>
              <a:t> jobs</a:t>
            </a:r>
          </a:p>
          <a:p>
            <a:r>
              <a:rPr lang="en-US" dirty="0">
                <a:latin typeface="Times New Roman" pitchFamily="18" charset="0"/>
                <a:cs typeface="Times New Roman" pitchFamily="18" charset="0"/>
              </a:rPr>
              <a:t>•	  For tracking vendors</a:t>
            </a:r>
          </a:p>
          <a:p>
            <a:r>
              <a:rPr lang="en-US" dirty="0">
                <a:latin typeface="Times New Roman" pitchFamily="18" charset="0"/>
                <a:cs typeface="Times New Roman" pitchFamily="18" charset="0"/>
              </a:rPr>
              <a:t>•	  None of These</a:t>
            </a:r>
          </a:p>
        </p:txBody>
      </p:sp>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CE66EB-B766-47B3-AD84-E2DC940F14AD}" type="datetime1">
              <a:rPr lang="en-US" smtClean="0"/>
              <a:pPr/>
              <a:t>4/24/2024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sp>
        <p:nvSpPr>
          <p:cNvPr id="5" name="Rectangle 4"/>
          <p:cNvSpPr/>
          <p:nvPr/>
        </p:nvSpPr>
        <p:spPr>
          <a:xfrm>
            <a:off x="1371600" y="1524000"/>
            <a:ext cx="7162800" cy="4247317"/>
          </a:xfrm>
          <a:prstGeom prst="rect">
            <a:avLst/>
          </a:prstGeom>
        </p:spPr>
        <p:txBody>
          <a:bodyPr wrap="square">
            <a:spAutoFit/>
          </a:bodyPr>
          <a:lstStyle/>
          <a:p>
            <a:r>
              <a:rPr lang="en-US" dirty="0" smtClean="0">
                <a:latin typeface="Times New Roman" pitchFamily="18" charset="0"/>
                <a:cs typeface="Times New Roman" pitchFamily="18" charset="0"/>
              </a:rPr>
              <a:t>4 Routing </a:t>
            </a:r>
            <a:r>
              <a:rPr lang="en-US" dirty="0">
                <a:latin typeface="Times New Roman" pitchFamily="18" charset="0"/>
                <a:cs typeface="Times New Roman" pitchFamily="18" charset="0"/>
              </a:rPr>
              <a:t>file located in </a:t>
            </a:r>
            <a:r>
              <a:rPr lang="en-US" dirty="0" err="1">
                <a:latin typeface="Times New Roman" pitchFamily="18" charset="0"/>
                <a:cs typeface="Times New Roman" pitchFamily="18" charset="0"/>
              </a:rPr>
              <a:t>Laravel</a:t>
            </a:r>
            <a:r>
              <a:rPr lang="en-US" dirty="0">
                <a:latin typeface="Times New Roman" pitchFamily="18" charset="0"/>
                <a:cs typeface="Times New Roman" pitchFamily="18" charset="0"/>
              </a:rPr>
              <a:t> ?</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app/Http/</a:t>
            </a:r>
          </a:p>
          <a:p>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routes/</a:t>
            </a:r>
          </a:p>
          <a:p>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urls</a:t>
            </a:r>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	  vendors</a:t>
            </a:r>
          </a:p>
          <a:p>
            <a:r>
              <a:rPr lang="en-US" dirty="0" smtClean="0">
                <a:latin typeface="Times New Roman" pitchFamily="18" charset="0"/>
                <a:cs typeface="Times New Roman" pitchFamily="18" charset="0"/>
              </a:rPr>
              <a:t>5 Interpolation of variable in </a:t>
            </a:r>
            <a:r>
              <a:rPr lang="en-US" dirty="0" err="1" smtClean="0">
                <a:latin typeface="Times New Roman" pitchFamily="18" charset="0"/>
                <a:cs typeface="Times New Roman" pitchFamily="18" charset="0"/>
              </a:rPr>
              <a:t>laravel</a:t>
            </a:r>
            <a:r>
              <a:rPr lang="en-US" dirty="0" smtClean="0">
                <a:latin typeface="Times New Roman" pitchFamily="18" charset="0"/>
                <a:cs typeface="Times New Roman" pitchFamily="18" charset="0"/>
              </a:rPr>
              <a:t> done using</a:t>
            </a:r>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	  compact</a:t>
            </a:r>
          </a:p>
          <a:p>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  {{}}</a:t>
            </a:r>
          </a:p>
          <a:p>
            <a:r>
              <a:rPr lang="en-US" dirty="0">
                <a:latin typeface="Times New Roman" pitchFamily="18" charset="0"/>
                <a:cs typeface="Times New Roman" pitchFamily="18" charset="0"/>
              </a:rPr>
              <a:t>•	  helpers</a:t>
            </a:r>
          </a:p>
          <a:p>
            <a:r>
              <a:rPr lang="en-US" dirty="0" smtClean="0">
                <a:latin typeface="Times New Roman" pitchFamily="18" charset="0"/>
                <a:cs typeface="Times New Roman" pitchFamily="18" charset="0"/>
              </a:rPr>
              <a:t>6 We </a:t>
            </a:r>
            <a:r>
              <a:rPr lang="en-US" dirty="0">
                <a:latin typeface="Times New Roman" pitchFamily="18" charset="0"/>
                <a:cs typeface="Times New Roman" pitchFamily="18" charset="0"/>
              </a:rPr>
              <a:t>need to set database connection in </a:t>
            </a:r>
            <a:r>
              <a:rPr lang="en-US" dirty="0" err="1">
                <a:latin typeface="Times New Roman" pitchFamily="18" charset="0"/>
                <a:cs typeface="Times New Roman" pitchFamily="18" charset="0"/>
              </a:rPr>
              <a:t>Laravel</a:t>
            </a:r>
            <a:r>
              <a:rPr lang="en-US" dirty="0">
                <a:latin typeface="Times New Roman" pitchFamily="18" charset="0"/>
                <a:cs typeface="Times New Roman" pitchFamily="18" charset="0"/>
              </a:rPr>
              <a:t>?</a:t>
            </a:r>
          </a:p>
          <a:p>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config.php</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setting.php</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In seed files</a:t>
            </a:r>
          </a:p>
          <a:p>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ENV file</a:t>
            </a:r>
          </a:p>
        </p:txBody>
      </p:sp>
      <p:sp>
        <p:nvSpPr>
          <p:cNvPr id="6" name="Title 1"/>
          <p:cNvSpPr txBox="1">
            <a:spLocks/>
          </p:cNvSpPr>
          <p:nvPr/>
        </p:nvSpPr>
        <p:spPr>
          <a:xfrm>
            <a:off x="1371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latin typeface="Times New Roman" pitchFamily="18" charset="0"/>
                <a:cs typeface="Times New Roman" pitchFamily="18" charset="0"/>
              </a:rPr>
              <a:t>Daily Quiz</a:t>
            </a:r>
            <a:endParaRPr kumimoji="0" lang="en-US" sz="2400" b="0"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7" name="Picture 6"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3928630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4/24/2024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
        <p:nvSpPr>
          <p:cNvPr id="5" name="Title 1"/>
          <p:cNvSpPr txBox="1">
            <a:spLocks/>
          </p:cNvSpPr>
          <p:nvPr/>
        </p:nvSpPr>
        <p:spPr>
          <a:xfrm>
            <a:off x="1295400" y="8"/>
            <a:ext cx="7848600" cy="68579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Syllabus (</a:t>
            </a:r>
            <a:r>
              <a:rPr lang="en-US" sz="2400" dirty="0" err="1" smtClean="0">
                <a:latin typeface="Times New Roman" pitchFamily="18" charset="0"/>
                <a:cs typeface="Times New Roman" pitchFamily="18" charset="0"/>
              </a:rPr>
              <a:t>Cont</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pic>
        <p:nvPicPr>
          <p:cNvPr id="3074" name="Picture 2" descr="C:\Users\GOLU\Desktop\full stack\syllau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143000"/>
            <a:ext cx="7734300" cy="41405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E:\Master Folder 2017-18\Approved Logo by BOG\NIET logo_.png"/>
          <p:cNvPicPr/>
          <p:nvPr/>
        </p:nvPicPr>
        <p:blipFill>
          <a:blip r:embed="rId3"/>
          <a:srcRect/>
          <a:stretch>
            <a:fillRect/>
          </a:stretch>
        </p:blipFill>
        <p:spPr bwMode="auto">
          <a:xfrm>
            <a:off x="83820" y="83128"/>
            <a:ext cx="1211580" cy="755072"/>
          </a:xfrm>
          <a:prstGeom prst="rect">
            <a:avLst/>
          </a:prstGeom>
          <a:noFill/>
          <a:ln w="9525">
            <a:noFill/>
            <a:miter lim="800000"/>
            <a:headEnd/>
            <a:tailEnd/>
          </a:ln>
        </p:spPr>
      </p:pic>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128713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71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Times New Roman" pitchFamily="18" charset="0"/>
                <a:cs typeface="Times New Roman" pitchFamily="18" charset="0"/>
              </a:rPr>
              <a:t>Weekly</a:t>
            </a:r>
            <a:r>
              <a:rPr kumimoji="0" lang="en-US" sz="2400" b="0" i="0" u="none" strike="noStrike" kern="1200" cap="none" spc="0" normalizeH="0" noProof="0" dirty="0" smtClean="0">
                <a:ln>
                  <a:noFill/>
                </a:ln>
                <a:solidFill>
                  <a:schemeClr val="dk1"/>
                </a:solidFill>
                <a:effectLst/>
                <a:uLnTx/>
                <a:uFillTx/>
                <a:latin typeface="Times New Roman" pitchFamily="18" charset="0"/>
                <a:cs typeface="Times New Roman" pitchFamily="18" charset="0"/>
              </a:rPr>
              <a:t> Assignment</a:t>
            </a:r>
            <a:endParaRPr kumimoji="0" lang="en-US" sz="2400" b="0"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907472"/>
          </a:xfrm>
          <a:prstGeom prst="rect">
            <a:avLst/>
          </a:prstGeom>
          <a:noFill/>
          <a:ln w="9525">
            <a:noFill/>
            <a:miter lim="800000"/>
            <a:headEnd/>
            <a:tailEnd/>
          </a:ln>
        </p:spPr>
      </p:pic>
      <p:sp>
        <p:nvSpPr>
          <p:cNvPr id="10" name="Rectangle 9"/>
          <p:cNvSpPr/>
          <p:nvPr/>
        </p:nvSpPr>
        <p:spPr>
          <a:xfrm>
            <a:off x="1371600" y="1524000"/>
            <a:ext cx="7162800" cy="3693319"/>
          </a:xfrm>
          <a:prstGeom prst="rect">
            <a:avLst/>
          </a:prstGeom>
        </p:spPr>
        <p:txBody>
          <a:bodyPr wrap="square">
            <a:spAutoFit/>
          </a:bodyPr>
          <a:lstStyle/>
          <a:p>
            <a:pPr marL="342900" indent="-342900">
              <a:buFont typeface="+mj-lt"/>
              <a:buAutoNum type="arabicPeriod"/>
            </a:pPr>
            <a:r>
              <a:rPr lang="en-US" dirty="0" smtClean="0">
                <a:latin typeface="Times New Roman" pitchFamily="18" charset="0"/>
                <a:cs typeface="Times New Roman" pitchFamily="18" charset="0"/>
              </a:rPr>
              <a:t>Explain database configuration process</a:t>
            </a:r>
          </a:p>
          <a:p>
            <a:pPr marL="342900" indent="-342900">
              <a:buFont typeface="+mj-lt"/>
              <a:buAutoNum type="arabicPeriod"/>
            </a:pPr>
            <a:r>
              <a:rPr lang="en-US" dirty="0" smtClean="0">
                <a:latin typeface="Times New Roman" pitchFamily="18" charset="0"/>
                <a:cs typeface="Times New Roman" pitchFamily="18" charset="0"/>
              </a:rPr>
              <a:t>Discuss read/write connection in connecting </a:t>
            </a:r>
            <a:r>
              <a:rPr lang="en-US" dirty="0" err="1" smtClean="0">
                <a:latin typeface="Times New Roman" pitchFamily="18" charset="0"/>
                <a:cs typeface="Times New Roman" pitchFamily="18" charset="0"/>
              </a:rPr>
              <a:t>laravel</a:t>
            </a:r>
            <a:r>
              <a:rPr lang="en-US" dirty="0" smtClean="0">
                <a:latin typeface="Times New Roman" pitchFamily="18" charset="0"/>
                <a:cs typeface="Times New Roman" pitchFamily="18" charset="0"/>
              </a:rPr>
              <a:t> with database</a:t>
            </a:r>
          </a:p>
          <a:p>
            <a:pPr marL="342900" indent="-342900">
              <a:buFont typeface="+mj-lt"/>
              <a:buAutoNum type="arabicPeriod"/>
            </a:pPr>
            <a:r>
              <a:rPr lang="en-US" dirty="0" smtClean="0">
                <a:latin typeface="Times New Roman" pitchFamily="18" charset="0"/>
                <a:cs typeface="Times New Roman" pitchFamily="18" charset="0"/>
              </a:rPr>
              <a:t>Explain Insert, Update, Delete statement with Example</a:t>
            </a:r>
          </a:p>
          <a:p>
            <a:pPr marL="342900" indent="-342900">
              <a:buFont typeface="+mj-lt"/>
              <a:buAutoNum type="arabicPeriod"/>
            </a:pPr>
            <a:r>
              <a:rPr lang="en-US" dirty="0" smtClean="0">
                <a:latin typeface="Times New Roman" pitchFamily="18" charset="0"/>
                <a:cs typeface="Times New Roman" pitchFamily="18" charset="0"/>
              </a:rPr>
              <a:t>Define Listening </a:t>
            </a:r>
            <a:r>
              <a:rPr lang="en-US" dirty="0">
                <a:latin typeface="Times New Roman" pitchFamily="18" charset="0"/>
                <a:cs typeface="Times New Roman" pitchFamily="18" charset="0"/>
              </a:rPr>
              <a:t>For Query </a:t>
            </a:r>
            <a:r>
              <a:rPr lang="en-US" dirty="0" smtClean="0">
                <a:latin typeface="Times New Roman" pitchFamily="18" charset="0"/>
                <a:cs typeface="Times New Roman" pitchFamily="18" charset="0"/>
              </a:rPr>
              <a:t>Events? Explain in brief.</a:t>
            </a:r>
          </a:p>
          <a:p>
            <a:pPr marL="342900" indent="-342900">
              <a:buFont typeface="+mj-lt"/>
              <a:buAutoNum type="arabicPeriod"/>
            </a:pPr>
            <a:r>
              <a:rPr lang="en-US" dirty="0" smtClean="0">
                <a:latin typeface="Times New Roman" pitchFamily="18" charset="0"/>
                <a:cs typeface="Times New Roman" pitchFamily="18" charset="0"/>
              </a:rPr>
              <a:t>Discuss database Transaction</a:t>
            </a:r>
          </a:p>
          <a:p>
            <a:pPr marL="342900" indent="-342900">
              <a:buFont typeface="+mj-lt"/>
              <a:buAutoNum type="arabicPeriod"/>
            </a:pPr>
            <a:r>
              <a:rPr lang="en-US" dirty="0" smtClean="0">
                <a:latin typeface="Times New Roman" pitchFamily="18" charset="0"/>
                <a:cs typeface="Times New Roman" pitchFamily="18" charset="0"/>
              </a:rPr>
              <a:t>Explain </a:t>
            </a:r>
            <a:r>
              <a:rPr lang="en-US" dirty="0">
                <a:latin typeface="Times New Roman" pitchFamily="18" charset="0"/>
                <a:cs typeface="Times New Roman" pitchFamily="18" charset="0"/>
              </a:rPr>
              <a:t>Accessing </a:t>
            </a:r>
            <a:r>
              <a:rPr lang="en-US" dirty="0" smtClean="0">
                <a:latin typeface="Times New Roman" pitchFamily="18" charset="0"/>
                <a:cs typeface="Times New Roman" pitchFamily="18" charset="0"/>
              </a:rPr>
              <a:t>connections in </a:t>
            </a:r>
            <a:r>
              <a:rPr lang="en-US" dirty="0" err="1" smtClean="0">
                <a:latin typeface="Times New Roman" pitchFamily="18" charset="0"/>
                <a:cs typeface="Times New Roman" pitchFamily="18" charset="0"/>
              </a:rPr>
              <a:t>laravel</a:t>
            </a:r>
            <a:endParaRPr lang="en-US" dirty="0" smtClean="0">
              <a:latin typeface="Times New Roman" pitchFamily="18" charset="0"/>
              <a:cs typeface="Times New Roman" pitchFamily="18" charset="0"/>
            </a:endParaRPr>
          </a:p>
          <a:p>
            <a:pPr marL="342900" indent="-342900">
              <a:buFont typeface="+mj-lt"/>
              <a:buAutoNum type="arabicPeriod"/>
            </a:pPr>
            <a:r>
              <a:rPr lang="en-US" dirty="0" smtClean="0">
                <a:latin typeface="Times New Roman" pitchFamily="18" charset="0"/>
                <a:cs typeface="Times New Roman" pitchFamily="18" charset="0"/>
              </a:rPr>
              <a:t>Explain </a:t>
            </a:r>
            <a:r>
              <a:rPr lang="en-US" dirty="0">
                <a:latin typeface="Times New Roman" pitchFamily="18" charset="0"/>
                <a:cs typeface="Times New Roman" pitchFamily="18" charset="0"/>
              </a:rPr>
              <a:t>logging in </a:t>
            </a:r>
            <a:r>
              <a:rPr lang="en-US" dirty="0" err="1" smtClean="0">
                <a:latin typeface="Times New Roman" pitchFamily="18" charset="0"/>
                <a:cs typeface="Times New Roman" pitchFamily="18" charset="0"/>
              </a:rPr>
              <a:t>Laravel</a:t>
            </a:r>
            <a:endParaRPr lang="en-US" dirty="0" smtClean="0">
              <a:latin typeface="Times New Roman" pitchFamily="18" charset="0"/>
              <a:cs typeface="Times New Roman" pitchFamily="18" charset="0"/>
            </a:endParaRPr>
          </a:p>
          <a:p>
            <a:pPr marL="342900" indent="-342900">
              <a:buFont typeface="+mj-lt"/>
              <a:buAutoNum type="arabicPeriod"/>
            </a:pPr>
            <a:r>
              <a:rPr lang="en-US" dirty="0" smtClean="0">
                <a:latin typeface="Times New Roman" pitchFamily="18" charset="0"/>
                <a:cs typeface="Times New Roman" pitchFamily="18" charset="0"/>
              </a:rPr>
              <a:t>What </a:t>
            </a:r>
            <a:r>
              <a:rPr lang="en-US" dirty="0">
                <a:latin typeface="Times New Roman" pitchFamily="18" charset="0"/>
                <a:cs typeface="Times New Roman" pitchFamily="18" charset="0"/>
              </a:rPr>
              <a:t>are migrations in </a:t>
            </a:r>
            <a:r>
              <a:rPr lang="en-US" dirty="0" err="1" smtClean="0">
                <a:latin typeface="Times New Roman" pitchFamily="18" charset="0"/>
                <a:cs typeface="Times New Roman" pitchFamily="18" charset="0"/>
              </a:rPr>
              <a:t>Laravel</a:t>
            </a:r>
            <a:endParaRPr lang="en-US" dirty="0">
              <a:latin typeface="Times New Roman" pitchFamily="18" charset="0"/>
              <a:cs typeface="Times New Roman" pitchFamily="18" charset="0"/>
            </a:endParaRPr>
          </a:p>
          <a:p>
            <a:pPr marL="342900" indent="-342900">
              <a:buFont typeface="+mj-lt"/>
              <a:buAutoNum type="arabicPeriod"/>
            </a:pPr>
            <a:r>
              <a:rPr lang="en-US" dirty="0" smtClean="0">
                <a:latin typeface="Times New Roman" pitchFamily="18" charset="0"/>
                <a:cs typeface="Times New Roman" pitchFamily="18" charset="0"/>
              </a:rPr>
              <a:t>Explain Eloquent </a:t>
            </a:r>
            <a:r>
              <a:rPr lang="en-US" dirty="0">
                <a:latin typeface="Times New Roman" pitchFamily="18" charset="0"/>
                <a:cs typeface="Times New Roman" pitchFamily="18" charset="0"/>
              </a:rPr>
              <a:t>in </a:t>
            </a:r>
            <a:r>
              <a:rPr lang="en-US" dirty="0" err="1" smtClean="0">
                <a:latin typeface="Times New Roman" pitchFamily="18" charset="0"/>
                <a:cs typeface="Times New Roman" pitchFamily="18" charset="0"/>
              </a:rPr>
              <a:t>Laravel</a:t>
            </a:r>
            <a:endParaRPr lang="en-US" dirty="0" smtClean="0">
              <a:latin typeface="Times New Roman" pitchFamily="18" charset="0"/>
              <a:cs typeface="Times New Roman" pitchFamily="18" charset="0"/>
            </a:endParaRPr>
          </a:p>
          <a:p>
            <a:pPr marL="342900" indent="-342900">
              <a:buFont typeface="+mj-lt"/>
              <a:buAutoNum type="arabicPeriod"/>
            </a:pPr>
            <a:r>
              <a:rPr lang="en-US" dirty="0" smtClean="0">
                <a:latin typeface="Times New Roman" pitchFamily="18" charset="0"/>
                <a:cs typeface="Times New Roman" pitchFamily="18" charset="0"/>
              </a:rPr>
              <a:t>Define route groups</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t/>
            </a:r>
            <a:br>
              <a:rPr lang="en-US" dirty="0"/>
            </a:br>
            <a:endParaRPr lang="en-US"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50264E-5E7A-4AC2-9035-F19CF20D926F}" type="datetime1">
              <a:rPr lang="en-US" smtClean="0"/>
              <a:t>4/24/2024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dirty="0"/>
          </a:p>
        </p:txBody>
      </p:sp>
      <p:sp>
        <p:nvSpPr>
          <p:cNvPr id="7" name="Title 1"/>
          <p:cNvSpPr txBox="1">
            <a:spLocks/>
          </p:cNvSpPr>
          <p:nvPr/>
        </p:nvSpPr>
        <p:spPr>
          <a:xfrm>
            <a:off x="1085850" y="16"/>
            <a:ext cx="805815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Old Question Paper </a:t>
            </a:r>
            <a:endParaRPr lang="en-US" sz="2400"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2571750" y="6248401"/>
            <a:ext cx="440055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pic>
        <p:nvPicPr>
          <p:cNvPr id="1026" name="Picture 2" descr="C:\Users\GOLU\Downloads\Files_Online2PDF\LARAVEL WITH VUE.JS_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5931" y="685814"/>
            <a:ext cx="7008019" cy="533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5950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CE66EB-B766-47B3-AD84-E2DC940F14AD}" type="datetime1">
              <a:rPr lang="en-US" smtClean="0"/>
              <a:pPr/>
              <a:t>4/24/2024</a:t>
            </a:fld>
            <a:endParaRPr lang="en-US"/>
          </a:p>
        </p:txBody>
      </p:sp>
      <p:sp>
        <p:nvSpPr>
          <p:cNvPr id="3" name="Footer Placeholder 2"/>
          <p:cNvSpPr>
            <a:spLocks noGrp="1"/>
          </p:cNvSpPr>
          <p:nvPr>
            <p:ph type="ftr" sz="quarter" idx="11"/>
          </p:nvPr>
        </p:nvSpPr>
        <p:spPr/>
        <p:txBody>
          <a:bodyPr/>
          <a:lstStyle/>
          <a:p>
            <a:r>
              <a:rPr lang="en-US" smtClean="0"/>
              <a:t>Faculty Name             Subject code and abbreviation                Unit Number</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
        <p:nvSpPr>
          <p:cNvPr id="5" name="Rectangle 4"/>
          <p:cNvSpPr/>
          <p:nvPr/>
        </p:nvSpPr>
        <p:spPr>
          <a:xfrm>
            <a:off x="609600" y="990600"/>
            <a:ext cx="8077200" cy="3108543"/>
          </a:xfrm>
          <a:prstGeom prst="rect">
            <a:avLst/>
          </a:prstGeom>
        </p:spPr>
        <p:txBody>
          <a:bodyPr wrap="square">
            <a:spAutoFit/>
          </a:bodyPr>
          <a:lstStyle/>
          <a:p>
            <a:r>
              <a:rPr lang="en-US" sz="2800" dirty="0" smtClean="0"/>
              <a:t>1. Explain </a:t>
            </a:r>
            <a:r>
              <a:rPr lang="en-US" sz="2800" dirty="0"/>
              <a:t>Insert, Update, Delete statement with Example</a:t>
            </a:r>
          </a:p>
          <a:p>
            <a:r>
              <a:rPr lang="en-US" sz="2800" dirty="0" smtClean="0"/>
              <a:t>2. Define </a:t>
            </a:r>
            <a:r>
              <a:rPr lang="en-US" sz="2800" dirty="0"/>
              <a:t>Listening For Query Events? Explain in brief.</a:t>
            </a:r>
          </a:p>
          <a:p>
            <a:r>
              <a:rPr lang="en-US" sz="2800" dirty="0" smtClean="0"/>
              <a:t>3.Discuss </a:t>
            </a:r>
            <a:r>
              <a:rPr lang="en-US" sz="2800" dirty="0"/>
              <a:t>database </a:t>
            </a:r>
            <a:r>
              <a:rPr lang="en-US" sz="2800" dirty="0" smtClean="0"/>
              <a:t>Transaction</a:t>
            </a:r>
          </a:p>
          <a:p>
            <a:r>
              <a:rPr lang="en-US" sz="2800" dirty="0" smtClean="0">
                <a:latin typeface="Times New Roman" pitchFamily="18" charset="0"/>
                <a:cs typeface="Times New Roman" pitchFamily="18" charset="0"/>
              </a:rPr>
              <a:t>4. Explain </a:t>
            </a:r>
            <a:r>
              <a:rPr lang="en-US" sz="2800" dirty="0">
                <a:latin typeface="Times New Roman" pitchFamily="18" charset="0"/>
                <a:cs typeface="Times New Roman" pitchFamily="18" charset="0"/>
              </a:rPr>
              <a:t>Eloquent in </a:t>
            </a:r>
            <a:r>
              <a:rPr lang="en-US" sz="2800" dirty="0" err="1">
                <a:latin typeface="Times New Roman" pitchFamily="18" charset="0"/>
                <a:cs typeface="Times New Roman" pitchFamily="18" charset="0"/>
              </a:rPr>
              <a:t>Laravel</a:t>
            </a:r>
            <a:endParaRPr lang="en-US" sz="2800" dirty="0">
              <a:latin typeface="Times New Roman" pitchFamily="18" charset="0"/>
              <a:cs typeface="Times New Roman" pitchFamily="18" charset="0"/>
            </a:endParaRPr>
          </a:p>
          <a:p>
            <a:endParaRPr lang="en-US" sz="2800" dirty="0" smtClean="0"/>
          </a:p>
          <a:p>
            <a:endParaRPr lang="en-US" sz="2800" dirty="0"/>
          </a:p>
        </p:txBody>
      </p:sp>
    </p:spTree>
    <p:extLst>
      <p:ext uri="{BB962C8B-B14F-4D97-AF65-F5344CB8AC3E}">
        <p14:creationId xmlns:p14="http://schemas.microsoft.com/office/powerpoint/2010/main" val="1230927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50264E-5E7A-4AC2-9035-F19CF20D926F}" type="datetime1">
              <a:rPr lang="en-US" smtClean="0"/>
              <a:t>4/24/2024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dirty="0"/>
          </a:p>
        </p:txBody>
      </p:sp>
      <p:sp>
        <p:nvSpPr>
          <p:cNvPr id="7" name="Title 1"/>
          <p:cNvSpPr txBox="1">
            <a:spLocks/>
          </p:cNvSpPr>
          <p:nvPr/>
        </p:nvSpPr>
        <p:spPr>
          <a:xfrm>
            <a:off x="1085850" y="16"/>
            <a:ext cx="805815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Old Question Paper </a:t>
            </a:r>
            <a:endParaRPr lang="en-US" sz="2400"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2571750" y="6248401"/>
            <a:ext cx="440055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5850" y="1143000"/>
            <a:ext cx="7143750" cy="5410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06452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50264E-5E7A-4AC2-9035-F19CF20D926F}" type="datetime1">
              <a:rPr lang="en-US" smtClean="0"/>
              <a:t>4/24/2024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dirty="0"/>
          </a:p>
        </p:txBody>
      </p:sp>
      <p:sp>
        <p:nvSpPr>
          <p:cNvPr id="7" name="Title 1"/>
          <p:cNvSpPr txBox="1">
            <a:spLocks/>
          </p:cNvSpPr>
          <p:nvPr/>
        </p:nvSpPr>
        <p:spPr>
          <a:xfrm>
            <a:off x="1085850" y="16"/>
            <a:ext cx="805815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Old Question Paper </a:t>
            </a:r>
            <a:endParaRPr lang="en-US" sz="2400"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2571750" y="6248401"/>
            <a:ext cx="440055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pic>
        <p:nvPicPr>
          <p:cNvPr id="3074" name="Picture 2" descr="C:\Users\GOLU\Downloads\Files_Online2PDF\LARAVEL WITH VUE.JS_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5850" y="685814"/>
            <a:ext cx="6322219" cy="5714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018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1E88E8-C61B-4086-B52E-3DB43916918A}"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219201" y="1"/>
            <a:ext cx="7924799" cy="6095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Times New Roman" pitchFamily="18" charset="0"/>
                <a:cs typeface="Times New Roman" pitchFamily="18" charset="0"/>
              </a:rPr>
              <a:t>MCQ</a:t>
            </a:r>
            <a:r>
              <a:rPr kumimoji="0" lang="en-US" sz="2400" b="0" i="0" u="none" strike="noStrike" kern="1200" cap="none" spc="0" normalizeH="0" noProof="0" dirty="0" smtClean="0">
                <a:ln>
                  <a:noFill/>
                </a:ln>
                <a:solidFill>
                  <a:schemeClr val="dk1"/>
                </a:solidFill>
                <a:effectLst/>
                <a:uLnTx/>
                <a:uFillTx/>
                <a:latin typeface="Times New Roman" pitchFamily="18" charset="0"/>
                <a:cs typeface="Times New Roman" pitchFamily="18" charset="0"/>
              </a:rPr>
              <a:t> s</a:t>
            </a:r>
            <a:endParaRPr kumimoji="0" lang="en-US" sz="2400" b="0"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E:\Master Folder 2017-18\Approved Logo by BOG\NIET logo_.png"/>
          <p:cNvPicPr/>
          <p:nvPr/>
        </p:nvPicPr>
        <p:blipFill>
          <a:blip r:embed="rId2"/>
          <a:srcRect/>
          <a:stretch>
            <a:fillRect/>
          </a:stretch>
        </p:blipFill>
        <p:spPr bwMode="auto">
          <a:xfrm>
            <a:off x="-22185" y="0"/>
            <a:ext cx="1241386" cy="685800"/>
          </a:xfrm>
          <a:prstGeom prst="rect">
            <a:avLst/>
          </a:prstGeom>
          <a:noFill/>
          <a:ln w="9525">
            <a:noFill/>
            <a:miter lim="800000"/>
            <a:headEnd/>
            <a:tailEnd/>
          </a:ln>
        </p:spPr>
      </p:pic>
      <p:sp>
        <p:nvSpPr>
          <p:cNvPr id="2" name="Rectangle 1"/>
          <p:cNvSpPr/>
          <p:nvPr/>
        </p:nvSpPr>
        <p:spPr>
          <a:xfrm>
            <a:off x="1371600" y="1066800"/>
            <a:ext cx="5943600" cy="4801314"/>
          </a:xfrm>
          <a:prstGeom prst="rect">
            <a:avLst/>
          </a:prstGeom>
        </p:spPr>
        <p:txBody>
          <a:bodyPr wrap="square">
            <a:spAutoFit/>
          </a:bodyPr>
          <a:lstStyle/>
          <a:p>
            <a:r>
              <a:rPr lang="en-US" dirty="0" smtClean="0">
                <a:latin typeface="Times New Roman" pitchFamily="18" charset="0"/>
                <a:cs typeface="Times New Roman" pitchFamily="18" charset="0"/>
              </a:rPr>
              <a:t> A. </a:t>
            </a:r>
            <a:r>
              <a:rPr lang="en-US" dirty="0" err="1" smtClean="0">
                <a:latin typeface="Times New Roman" pitchFamily="18" charset="0"/>
                <a:cs typeface="Times New Roman" pitchFamily="18" charset="0"/>
              </a:rPr>
              <a:t>Laravel</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Created by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1.Margon </a:t>
            </a:r>
            <a:r>
              <a:rPr lang="en-US" dirty="0">
                <a:latin typeface="Times New Roman" pitchFamily="18" charset="0"/>
                <a:cs typeface="Times New Roman" pitchFamily="18" charset="0"/>
              </a:rPr>
              <a:t>Stan</a:t>
            </a:r>
          </a:p>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2.Taylor </a:t>
            </a:r>
            <a:r>
              <a:rPr lang="en-US" dirty="0" err="1">
                <a:latin typeface="Times New Roman" pitchFamily="18" charset="0"/>
                <a:cs typeface="Times New Roman" pitchFamily="18" charset="0"/>
              </a:rPr>
              <a:t>Otwell</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3.Samsy </a:t>
            </a:r>
            <a:r>
              <a:rPr lang="en-US" dirty="0">
                <a:latin typeface="Times New Roman" pitchFamily="18" charset="0"/>
                <a:cs typeface="Times New Roman" pitchFamily="18" charset="0"/>
              </a:rPr>
              <a:t>Twig</a:t>
            </a:r>
          </a:p>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4.None </a:t>
            </a:r>
            <a:r>
              <a:rPr lang="en-US" dirty="0">
                <a:latin typeface="Times New Roman" pitchFamily="18" charset="0"/>
                <a:cs typeface="Times New Roman" pitchFamily="18" charset="0"/>
              </a:rPr>
              <a:t>of </a:t>
            </a:r>
            <a:r>
              <a:rPr lang="en-US" dirty="0" smtClean="0">
                <a:latin typeface="Times New Roman" pitchFamily="18" charset="0"/>
                <a:cs typeface="Times New Roman" pitchFamily="18" charset="0"/>
              </a:rPr>
              <a:t>these</a:t>
            </a:r>
          </a:p>
          <a:p>
            <a:endParaRPr lang="en-US" dirty="0">
              <a:latin typeface="Times New Roman" pitchFamily="18" charset="0"/>
              <a:cs typeface="Times New Roman" pitchFamily="18" charset="0"/>
            </a:endParaRPr>
          </a:p>
          <a:p>
            <a:r>
              <a:rPr lang="en-US" dirty="0" err="1" smtClean="0">
                <a:latin typeface="Times New Roman" pitchFamily="18" charset="0"/>
                <a:cs typeface="Times New Roman" pitchFamily="18" charset="0"/>
              </a:rPr>
              <a:t>B.Command</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to get the route list in </a:t>
            </a:r>
            <a:r>
              <a:rPr lang="en-US" dirty="0" err="1">
                <a:latin typeface="Times New Roman" pitchFamily="18" charset="0"/>
                <a:cs typeface="Times New Roman" pitchFamily="18" charset="0"/>
              </a:rPr>
              <a:t>Laravel</a:t>
            </a:r>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1.php </a:t>
            </a:r>
            <a:r>
              <a:rPr lang="en-US" dirty="0">
                <a:latin typeface="Times New Roman" pitchFamily="18" charset="0"/>
                <a:cs typeface="Times New Roman" pitchFamily="18" charset="0"/>
              </a:rPr>
              <a:t>artisan list</a:t>
            </a:r>
          </a:p>
          <a:p>
            <a:r>
              <a:rPr lang="en-US" dirty="0" smtClean="0">
                <a:latin typeface="Times New Roman" pitchFamily="18" charset="0"/>
                <a:cs typeface="Times New Roman" pitchFamily="18" charset="0"/>
              </a:rPr>
              <a:t>2.php </a:t>
            </a:r>
            <a:r>
              <a:rPr lang="en-US" dirty="0">
                <a:latin typeface="Times New Roman" pitchFamily="18" charset="0"/>
                <a:cs typeface="Times New Roman" pitchFamily="18" charset="0"/>
              </a:rPr>
              <a:t>artisan </a:t>
            </a:r>
            <a:r>
              <a:rPr lang="en-US" dirty="0" err="1">
                <a:latin typeface="Times New Roman" pitchFamily="18" charset="0"/>
                <a:cs typeface="Times New Roman" pitchFamily="18" charset="0"/>
              </a:rPr>
              <a:t>route:list</a:t>
            </a:r>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3. </a:t>
            </a:r>
            <a:r>
              <a:rPr lang="en-US" dirty="0" err="1">
                <a:latin typeface="Times New Roman" pitchFamily="18" charset="0"/>
                <a:cs typeface="Times New Roman" pitchFamily="18" charset="0"/>
              </a:rPr>
              <a:t>php</a:t>
            </a:r>
            <a:r>
              <a:rPr lang="en-US" dirty="0">
                <a:latin typeface="Times New Roman" pitchFamily="18" charset="0"/>
                <a:cs typeface="Times New Roman" pitchFamily="18" charset="0"/>
              </a:rPr>
              <a:t> artisan route</a:t>
            </a:r>
          </a:p>
          <a:p>
            <a:r>
              <a:rPr lang="en-US" dirty="0" smtClean="0">
                <a:latin typeface="Times New Roman" pitchFamily="18" charset="0"/>
                <a:cs typeface="Times New Roman" pitchFamily="18" charset="0"/>
              </a:rPr>
              <a:t>4.php </a:t>
            </a:r>
            <a:r>
              <a:rPr lang="en-US" dirty="0">
                <a:latin typeface="Times New Roman" pitchFamily="18" charset="0"/>
                <a:cs typeface="Times New Roman" pitchFamily="18" charset="0"/>
              </a:rPr>
              <a:t>artisan </a:t>
            </a:r>
            <a:r>
              <a:rPr lang="en-US" dirty="0" err="1" smtClean="0">
                <a:latin typeface="Times New Roman" pitchFamily="18" charset="0"/>
                <a:cs typeface="Times New Roman" pitchFamily="18" charset="0"/>
              </a:rPr>
              <a:t>list:all</a:t>
            </a:r>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C.CLI </a:t>
            </a:r>
            <a:r>
              <a:rPr lang="en-US" dirty="0">
                <a:latin typeface="Times New Roman" pitchFamily="18" charset="0"/>
                <a:cs typeface="Times New Roman" pitchFamily="18" charset="0"/>
              </a:rPr>
              <a:t>Command to create controller in </a:t>
            </a:r>
            <a:r>
              <a:rPr lang="en-US" dirty="0" err="1">
                <a:latin typeface="Times New Roman" pitchFamily="18" charset="0"/>
                <a:cs typeface="Times New Roman" pitchFamily="18" charset="0"/>
              </a:rPr>
              <a:t>laravel</a:t>
            </a:r>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1.php </a:t>
            </a:r>
            <a:r>
              <a:rPr lang="en-US" dirty="0">
                <a:latin typeface="Times New Roman" pitchFamily="18" charset="0"/>
                <a:cs typeface="Times New Roman" pitchFamily="18" charset="0"/>
              </a:rPr>
              <a:t>artisan </a:t>
            </a:r>
            <a:r>
              <a:rPr lang="en-US" dirty="0" err="1">
                <a:latin typeface="Times New Roman" pitchFamily="18" charset="0"/>
                <a:cs typeface="Times New Roman" pitchFamily="18" charset="0"/>
              </a:rPr>
              <a:t>make:controller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Mycontroller</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2.php </a:t>
            </a:r>
            <a:r>
              <a:rPr lang="en-US" dirty="0">
                <a:latin typeface="Times New Roman" pitchFamily="18" charset="0"/>
                <a:cs typeface="Times New Roman" pitchFamily="18" charset="0"/>
              </a:rPr>
              <a:t>artisan </a:t>
            </a:r>
            <a:r>
              <a:rPr lang="en-US" dirty="0" err="1">
                <a:latin typeface="Times New Roman" pitchFamily="18" charset="0"/>
                <a:cs typeface="Times New Roman" pitchFamily="18" charset="0"/>
              </a:rPr>
              <a:t>create:controller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Mycontroller</a:t>
            </a:r>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3. </a:t>
            </a:r>
            <a:r>
              <a:rPr lang="en-US" dirty="0" err="1">
                <a:latin typeface="Times New Roman" pitchFamily="18" charset="0"/>
                <a:cs typeface="Times New Roman" pitchFamily="18" charset="0"/>
              </a:rPr>
              <a:t>php</a:t>
            </a:r>
            <a:r>
              <a:rPr lang="en-US" dirty="0">
                <a:latin typeface="Times New Roman" pitchFamily="18" charset="0"/>
                <a:cs typeface="Times New Roman" pitchFamily="18" charset="0"/>
              </a:rPr>
              <a:t> artisan controller </a:t>
            </a:r>
            <a:r>
              <a:rPr lang="en-US" dirty="0" err="1">
                <a:latin typeface="Times New Roman" pitchFamily="18" charset="0"/>
                <a:cs typeface="Times New Roman" pitchFamily="18" charset="0"/>
              </a:rPr>
              <a:t>Mycontroller</a:t>
            </a:r>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None of these</a:t>
            </a:r>
          </a:p>
        </p:txBody>
      </p:sp>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1E88E8-C61B-4086-B52E-3DB43916918A}"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295400" y="1"/>
            <a:ext cx="78486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Times New Roman" pitchFamily="18" charset="0"/>
                <a:cs typeface="Times New Roman" pitchFamily="18" charset="0"/>
              </a:rPr>
              <a:t>MCQ</a:t>
            </a:r>
            <a:r>
              <a:rPr kumimoji="0" lang="en-US" sz="2400" b="0" i="0" u="none" strike="noStrike" kern="1200" cap="none" spc="0" normalizeH="0" noProof="0" dirty="0" smtClean="0">
                <a:ln>
                  <a:noFill/>
                </a:ln>
                <a:solidFill>
                  <a:schemeClr val="dk1"/>
                </a:solidFill>
                <a:effectLst/>
                <a:uLnTx/>
                <a:uFillTx/>
                <a:latin typeface="Times New Roman" pitchFamily="18" charset="0"/>
                <a:cs typeface="Times New Roman" pitchFamily="18" charset="0"/>
              </a:rPr>
              <a:t> s</a:t>
            </a:r>
            <a:endParaRPr kumimoji="0" lang="en-US" sz="2400" b="0"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E:\Master Folder 2017-18\Approved Logo by BOG\NIET logo_.png"/>
          <p:cNvPicPr/>
          <p:nvPr/>
        </p:nvPicPr>
        <p:blipFill>
          <a:blip r:embed="rId2"/>
          <a:srcRect/>
          <a:stretch>
            <a:fillRect/>
          </a:stretch>
        </p:blipFill>
        <p:spPr bwMode="auto">
          <a:xfrm>
            <a:off x="83820" y="83128"/>
            <a:ext cx="1211580" cy="678872"/>
          </a:xfrm>
          <a:prstGeom prst="rect">
            <a:avLst/>
          </a:prstGeom>
          <a:noFill/>
          <a:ln w="9525">
            <a:noFill/>
            <a:miter lim="800000"/>
            <a:headEnd/>
            <a:tailEnd/>
          </a:ln>
        </p:spPr>
      </p:pic>
      <p:sp>
        <p:nvSpPr>
          <p:cNvPr id="3" name="Rectangle 2"/>
          <p:cNvSpPr/>
          <p:nvPr/>
        </p:nvSpPr>
        <p:spPr>
          <a:xfrm>
            <a:off x="1371600" y="1248758"/>
            <a:ext cx="4572000" cy="1477328"/>
          </a:xfrm>
          <a:prstGeom prst="rect">
            <a:avLst/>
          </a:prstGeom>
        </p:spPr>
        <p:txBody>
          <a:bodyPr>
            <a:spAutoFit/>
          </a:bodyPr>
          <a:lstStyle/>
          <a:p>
            <a:r>
              <a:rPr lang="en-US" dirty="0" smtClean="0">
                <a:latin typeface="Times New Roman" pitchFamily="18" charset="0"/>
                <a:cs typeface="Times New Roman" pitchFamily="18" charset="0"/>
              </a:rPr>
              <a:t>D. </a:t>
            </a:r>
            <a:r>
              <a:rPr lang="en-US" dirty="0" err="1" smtClean="0">
                <a:latin typeface="Times New Roman" pitchFamily="18" charset="0"/>
                <a:cs typeface="Times New Roman" pitchFamily="18" charset="0"/>
              </a:rPr>
              <a:t>complie.php</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file is for</a:t>
            </a:r>
          </a:p>
          <a:p>
            <a:r>
              <a:rPr lang="en-US" dirty="0">
                <a:latin typeface="Times New Roman" pitchFamily="18" charset="0"/>
                <a:cs typeface="Times New Roman" pitchFamily="18" charset="0"/>
              </a:rPr>
              <a:t>a. Executing package auto loading</a:t>
            </a:r>
          </a:p>
          <a:p>
            <a:r>
              <a:rPr lang="en-US" dirty="0">
                <a:latin typeface="Times New Roman" pitchFamily="18" charset="0"/>
                <a:cs typeface="Times New Roman" pitchFamily="18" charset="0"/>
              </a:rPr>
              <a:t>b. Define additional class file</a:t>
            </a:r>
          </a:p>
          <a:p>
            <a:r>
              <a:rPr lang="en-US" dirty="0">
                <a:latin typeface="Times New Roman" pitchFamily="18" charset="0"/>
                <a:cs typeface="Times New Roman" pitchFamily="18" charset="0"/>
              </a:rPr>
              <a:t>c. Executing all controllers</a:t>
            </a:r>
          </a:p>
          <a:p>
            <a:r>
              <a:rPr lang="en-US" dirty="0">
                <a:latin typeface="Times New Roman" pitchFamily="18" charset="0"/>
                <a:cs typeface="Times New Roman" pitchFamily="18" charset="0"/>
              </a:rPr>
              <a:t>d. None</a:t>
            </a:r>
          </a:p>
        </p:txBody>
      </p:sp>
      <p:sp>
        <p:nvSpPr>
          <p:cNvPr id="8" name="Rectangle 7"/>
          <p:cNvSpPr/>
          <p:nvPr/>
        </p:nvSpPr>
        <p:spPr>
          <a:xfrm>
            <a:off x="1447800" y="2895600"/>
            <a:ext cx="7162800" cy="1477328"/>
          </a:xfrm>
          <a:prstGeom prst="rect">
            <a:avLst/>
          </a:prstGeom>
        </p:spPr>
        <p:txBody>
          <a:bodyPr wrap="square">
            <a:spAutoFit/>
          </a:bodyPr>
          <a:lstStyle/>
          <a:p>
            <a:r>
              <a:rPr lang="en-US" dirty="0" smtClean="0">
                <a:latin typeface="Times New Roman" pitchFamily="18" charset="0"/>
                <a:cs typeface="Times New Roman" pitchFamily="18" charset="0"/>
              </a:rPr>
              <a:t>E. Command </a:t>
            </a:r>
            <a:r>
              <a:rPr lang="en-US" dirty="0">
                <a:latin typeface="Times New Roman" pitchFamily="18" charset="0"/>
                <a:cs typeface="Times New Roman" pitchFamily="18" charset="0"/>
              </a:rPr>
              <a:t>is used to start PHP’s built-in development server?</a:t>
            </a:r>
          </a:p>
          <a:p>
            <a:r>
              <a:rPr lang="en-US" dirty="0">
                <a:latin typeface="Times New Roman" pitchFamily="18" charset="0"/>
                <a:cs typeface="Times New Roman" pitchFamily="18" charset="0"/>
              </a:rPr>
              <a:t>a. %&gt;</a:t>
            </a:r>
            <a:r>
              <a:rPr lang="en-US" dirty="0" err="1">
                <a:latin typeface="Times New Roman" pitchFamily="18" charset="0"/>
                <a:cs typeface="Times New Roman" pitchFamily="18" charset="0"/>
              </a:rPr>
              <a:t>php</a:t>
            </a:r>
            <a:r>
              <a:rPr lang="en-US" dirty="0">
                <a:latin typeface="Times New Roman" pitchFamily="18" charset="0"/>
                <a:cs typeface="Times New Roman" pitchFamily="18" charset="0"/>
              </a:rPr>
              <a:t> start server</a:t>
            </a:r>
          </a:p>
          <a:p>
            <a:r>
              <a:rPr lang="en-US" dirty="0">
                <a:latin typeface="Times New Roman" pitchFamily="18" charset="0"/>
                <a:cs typeface="Times New Roman" pitchFamily="18" charset="0"/>
              </a:rPr>
              <a:t>b. %&gt;</a:t>
            </a:r>
            <a:r>
              <a:rPr lang="en-US" dirty="0" err="1">
                <a:latin typeface="Times New Roman" pitchFamily="18" charset="0"/>
                <a:cs typeface="Times New Roman" pitchFamily="18" charset="0"/>
              </a:rPr>
              <a:t>php</a:t>
            </a:r>
            <a:r>
              <a:rPr lang="en-US" dirty="0">
                <a:latin typeface="Times New Roman" pitchFamily="18" charset="0"/>
                <a:cs typeface="Times New Roman" pitchFamily="18" charset="0"/>
              </a:rPr>
              <a:t> start </a:t>
            </a:r>
            <a:r>
              <a:rPr lang="en-US" dirty="0" err="1">
                <a:latin typeface="Times New Roman" pitchFamily="18" charset="0"/>
                <a:cs typeface="Times New Roman" pitchFamily="18" charset="0"/>
              </a:rPr>
              <a:t>dev</a:t>
            </a:r>
            <a:r>
              <a:rPr lang="en-US" dirty="0">
                <a:latin typeface="Times New Roman" pitchFamily="18" charset="0"/>
                <a:cs typeface="Times New Roman" pitchFamily="18" charset="0"/>
              </a:rPr>
              <a:t> server</a:t>
            </a:r>
          </a:p>
          <a:p>
            <a:r>
              <a:rPr lang="en-US" dirty="0">
                <a:latin typeface="Times New Roman" pitchFamily="18" charset="0"/>
                <a:cs typeface="Times New Roman" pitchFamily="18" charset="0"/>
              </a:rPr>
              <a:t>c. %&gt;</a:t>
            </a:r>
            <a:r>
              <a:rPr lang="en-US" dirty="0" err="1">
                <a:latin typeface="Times New Roman" pitchFamily="18" charset="0"/>
                <a:cs typeface="Times New Roman" pitchFamily="18" charset="0"/>
              </a:rPr>
              <a:t>php</a:t>
            </a:r>
            <a:r>
              <a:rPr lang="en-US" dirty="0">
                <a:latin typeface="Times New Roman" pitchFamily="18" charset="0"/>
                <a:cs typeface="Times New Roman" pitchFamily="18" charset="0"/>
              </a:rPr>
              <a:t> artisan serve</a:t>
            </a:r>
          </a:p>
          <a:p>
            <a:r>
              <a:rPr lang="en-US" dirty="0">
                <a:latin typeface="Times New Roman" pitchFamily="18" charset="0"/>
                <a:cs typeface="Times New Roman" pitchFamily="18" charset="0"/>
              </a:rPr>
              <a:t>d. %&gt;</a:t>
            </a:r>
            <a:r>
              <a:rPr lang="en-US" dirty="0" err="1">
                <a:latin typeface="Times New Roman" pitchFamily="18" charset="0"/>
                <a:cs typeface="Times New Roman" pitchFamily="18" charset="0"/>
              </a:rPr>
              <a:t>php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arisan</a:t>
            </a:r>
            <a:r>
              <a:rPr lang="en-US" dirty="0">
                <a:latin typeface="Times New Roman" pitchFamily="18" charset="0"/>
                <a:cs typeface="Times New Roman" pitchFamily="18" charset="0"/>
              </a:rPr>
              <a:t> server</a:t>
            </a:r>
          </a:p>
        </p:txBody>
      </p:sp>
      <p:sp>
        <p:nvSpPr>
          <p:cNvPr id="10" name="Rectangle 9"/>
          <p:cNvSpPr/>
          <p:nvPr/>
        </p:nvSpPr>
        <p:spPr>
          <a:xfrm>
            <a:off x="1447800" y="4876800"/>
            <a:ext cx="6400800" cy="1477328"/>
          </a:xfrm>
          <a:prstGeom prst="rect">
            <a:avLst/>
          </a:prstGeom>
        </p:spPr>
        <p:txBody>
          <a:bodyPr wrap="square">
            <a:spAutoFit/>
          </a:bodyPr>
          <a:lstStyle/>
          <a:p>
            <a:r>
              <a:rPr lang="en-US" dirty="0" smtClean="0">
                <a:latin typeface="Times New Roman" pitchFamily="18" charset="0"/>
                <a:cs typeface="Times New Roman" pitchFamily="18" charset="0"/>
              </a:rPr>
              <a:t>F.  To find </a:t>
            </a:r>
            <a:r>
              <a:rPr lang="en-US" dirty="0">
                <a:latin typeface="Times New Roman" pitchFamily="18" charset="0"/>
                <a:cs typeface="Times New Roman" pitchFamily="18" charset="0"/>
              </a:rPr>
              <a:t>log files in </a:t>
            </a:r>
            <a:r>
              <a:rPr lang="en-US" dirty="0" err="1" smtClean="0">
                <a:latin typeface="Times New Roman" pitchFamily="18" charset="0"/>
                <a:cs typeface="Times New Roman" pitchFamily="18" charset="0"/>
              </a:rPr>
              <a:t>laravel</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used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a. Storage\logs</a:t>
            </a:r>
          </a:p>
          <a:p>
            <a:r>
              <a:rPr lang="en-US" dirty="0">
                <a:latin typeface="Times New Roman" pitchFamily="18" charset="0"/>
                <a:cs typeface="Times New Roman" pitchFamily="18" charset="0"/>
              </a:rPr>
              <a:t>b. App\logs</a:t>
            </a:r>
          </a:p>
          <a:p>
            <a:r>
              <a:rPr lang="en-US" dirty="0">
                <a:latin typeface="Times New Roman" pitchFamily="18" charset="0"/>
                <a:cs typeface="Times New Roman" pitchFamily="18" charset="0"/>
              </a:rPr>
              <a:t>c. Resources\Logs</a:t>
            </a:r>
          </a:p>
          <a:p>
            <a:r>
              <a:rPr lang="en-US" dirty="0">
                <a:latin typeface="Times New Roman" pitchFamily="18" charset="0"/>
                <a:cs typeface="Times New Roman" pitchFamily="18" charset="0"/>
              </a:rPr>
              <a:t>d. Public\Logs</a:t>
            </a:r>
          </a:p>
        </p:txBody>
      </p:sp>
      <p:sp>
        <p:nvSpPr>
          <p:cNvPr id="11"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7425240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9E620C-6276-4395-B819-95BCDB8CB27A}"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1"/>
            <a:ext cx="7772400" cy="8381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latin typeface="Times New Roman" pitchFamily="18" charset="0"/>
                <a:cs typeface="Times New Roman" pitchFamily="18" charset="0"/>
              </a:rPr>
              <a:t>Expected Questions for University Exam </a:t>
            </a:r>
            <a:endParaRPr kumimoji="0" lang="en-US" sz="2400" b="0"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907472"/>
          </a:xfrm>
          <a:prstGeom prst="rect">
            <a:avLst/>
          </a:prstGeom>
          <a:noFill/>
          <a:ln w="9525">
            <a:noFill/>
            <a:miter lim="800000"/>
            <a:headEnd/>
            <a:tailEnd/>
          </a:ln>
        </p:spPr>
      </p:pic>
      <p:sp>
        <p:nvSpPr>
          <p:cNvPr id="2" name="Rectangle 1"/>
          <p:cNvSpPr/>
          <p:nvPr/>
        </p:nvSpPr>
        <p:spPr>
          <a:xfrm>
            <a:off x="1371600" y="1219201"/>
            <a:ext cx="7315200" cy="3693319"/>
          </a:xfrm>
          <a:prstGeom prst="rect">
            <a:avLst/>
          </a:prstGeom>
        </p:spPr>
        <p:txBody>
          <a:bodyPr wrap="square">
            <a:spAutoFit/>
          </a:bodyPr>
          <a:lstStyle/>
          <a:p>
            <a:r>
              <a:rPr lang="en-US" dirty="0" smtClean="0">
                <a:latin typeface="Times New Roman" pitchFamily="18" charset="0"/>
                <a:cs typeface="Times New Roman" pitchFamily="18" charset="0"/>
              </a:rPr>
              <a:t>1. Explain the  term  Eloquent ORM</a:t>
            </a: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2.Discuss  </a:t>
            </a:r>
            <a:r>
              <a:rPr lang="en-US" dirty="0">
                <a:latin typeface="Times New Roman" pitchFamily="18" charset="0"/>
                <a:cs typeface="Times New Roman" pitchFamily="18" charset="0"/>
              </a:rPr>
              <a:t>Query Builder in </a:t>
            </a:r>
            <a:r>
              <a:rPr lang="en-US" dirty="0" err="1" smtClean="0">
                <a:latin typeface="Times New Roman" pitchFamily="18" charset="0"/>
                <a:cs typeface="Times New Roman" pitchFamily="18" charset="0"/>
              </a:rPr>
              <a:t>Laravel</a:t>
            </a:r>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3.Define </a:t>
            </a:r>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routing</a:t>
            </a: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4.Explain what </a:t>
            </a:r>
            <a:r>
              <a:rPr lang="en-US" dirty="0">
                <a:latin typeface="Times New Roman" pitchFamily="18" charset="0"/>
                <a:cs typeface="Times New Roman" pitchFamily="18" charset="0"/>
              </a:rPr>
              <a:t>do you understand by Reverse </a:t>
            </a:r>
            <a:r>
              <a:rPr lang="en-US" dirty="0" smtClean="0">
                <a:latin typeface="Times New Roman" pitchFamily="18" charset="0"/>
                <a:cs typeface="Times New Roman" pitchFamily="18" charset="0"/>
              </a:rPr>
              <a:t>routing</a:t>
            </a: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5.Discuss step by step how </a:t>
            </a:r>
            <a:r>
              <a:rPr lang="en-US" dirty="0">
                <a:latin typeface="Times New Roman" pitchFamily="18" charset="0"/>
                <a:cs typeface="Times New Roman" pitchFamily="18" charset="0"/>
              </a:rPr>
              <a:t>do you generate </a:t>
            </a:r>
            <a:r>
              <a:rPr lang="en-US" dirty="0" smtClean="0">
                <a:latin typeface="Times New Roman" pitchFamily="18" charset="0"/>
                <a:cs typeface="Times New Roman" pitchFamily="18" charset="0"/>
              </a:rPr>
              <a:t>migrations</a:t>
            </a: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6.Explain </a:t>
            </a:r>
            <a:r>
              <a:rPr lang="en-US" dirty="0">
                <a:latin typeface="Times New Roman" pitchFamily="18" charset="0"/>
                <a:cs typeface="Times New Roman" pitchFamily="18" charset="0"/>
              </a:rPr>
              <a:t>important directories used in a common </a:t>
            </a:r>
            <a:r>
              <a:rPr lang="en-US" dirty="0" err="1">
                <a:latin typeface="Times New Roman" pitchFamily="18" charset="0"/>
                <a:cs typeface="Times New Roman" pitchFamily="18" charset="0"/>
              </a:rPr>
              <a:t>Laravel</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application</a:t>
            </a: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7.Differentiate  between </a:t>
            </a:r>
            <a:r>
              <a:rPr lang="en-US" dirty="0">
                <a:latin typeface="Times New Roman" pitchFamily="18" charset="0"/>
                <a:cs typeface="Times New Roman" pitchFamily="18" charset="0"/>
              </a:rPr>
              <a:t>insert() and </a:t>
            </a:r>
            <a:r>
              <a:rPr lang="en-US" dirty="0" err="1">
                <a:latin typeface="Times New Roman" pitchFamily="18" charset="0"/>
                <a:cs typeface="Times New Roman" pitchFamily="18" charset="0"/>
              </a:rPr>
              <a:t>insertGetId</a:t>
            </a:r>
            <a:r>
              <a:rPr lang="en-US" dirty="0">
                <a:latin typeface="Times New Roman" pitchFamily="18" charset="0"/>
                <a:cs typeface="Times New Roman" pitchFamily="18" charset="0"/>
              </a:rPr>
              <a:t>() in </a:t>
            </a:r>
            <a:r>
              <a:rPr lang="en-US" dirty="0" err="1" smtClean="0">
                <a:latin typeface="Times New Roman" pitchFamily="18" charset="0"/>
                <a:cs typeface="Times New Roman" pitchFamily="18" charset="0"/>
              </a:rPr>
              <a:t>Laravel</a:t>
            </a:r>
            <a:endParaRPr lang="en-US"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9E620C-6276-4395-B819-95BCDB8CB27A}" type="datetime1">
              <a:rPr lang="en-US" smtClean="0"/>
              <a:pPr/>
              <a:t>4/24/2024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p:cNvSpPr txBox="1">
            <a:spLocks/>
          </p:cNvSpPr>
          <p:nvPr/>
        </p:nvSpPr>
        <p:spPr>
          <a:xfrm>
            <a:off x="1371600" y="1"/>
            <a:ext cx="7772400" cy="9143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533400" y="1143000"/>
            <a:ext cx="8229600" cy="4525963"/>
          </a:xfrm>
          <a:prstGeom prst="rect">
            <a:avLst/>
          </a:prstGeom>
          <a:noFill/>
        </p:spPr>
        <p:txBody>
          <a:bodyPr wrap="none" lIns="91440" tIns="45720" rIns="91440" bIns="45720">
            <a:spAutoFit/>
          </a:bodyPr>
          <a:lstStyle/>
          <a:p>
            <a:pPr algn="ctr">
              <a:buNone/>
            </a:pPr>
            <a:r>
              <a:rPr lang="en-US" sz="6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endPar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10" name="Picture 9" descr="E:\Master Folder 2017-18\Approved Logo by BOG\NIET logo_.png"/>
          <p:cNvPicPr/>
          <p:nvPr/>
        </p:nvPicPr>
        <p:blipFill>
          <a:blip r:embed="rId2"/>
          <a:srcRect/>
          <a:stretch>
            <a:fillRect/>
          </a:stretch>
        </p:blipFill>
        <p:spPr bwMode="auto">
          <a:xfrm>
            <a:off x="83820" y="83128"/>
            <a:ext cx="1287780" cy="907472"/>
          </a:xfrm>
          <a:prstGeom prst="rect">
            <a:avLst/>
          </a:prstGeom>
          <a:noFill/>
          <a:ln w="9525">
            <a:noFill/>
            <a:miter lim="800000"/>
            <a:headEnd/>
            <a:tailEnd/>
          </a:ln>
        </p:spPr>
      </p:pic>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25552202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61B3809-9EF3-4D04-9617-4BB4CE0517C4}" type="datetime1">
              <a:rPr lang="en-US" smtClean="0"/>
              <a:t>4/24/2024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dirty="0"/>
          </a:p>
        </p:txBody>
      </p:sp>
      <p:sp>
        <p:nvSpPr>
          <p:cNvPr id="7" name="Title 1"/>
          <p:cNvSpPr txBox="1">
            <a:spLocks/>
          </p:cNvSpPr>
          <p:nvPr/>
        </p:nvSpPr>
        <p:spPr>
          <a:xfrm>
            <a:off x="1219200" y="8"/>
            <a:ext cx="7924800" cy="83819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smtClean="0">
                <a:latin typeface="Times New Roman" pitchFamily="18" charset="0"/>
                <a:cs typeface="Times New Roman" pitchFamily="18" charset="0"/>
              </a:rPr>
              <a:t>Branch Wise Application</a:t>
            </a:r>
            <a:endParaRPr lang="en-IN" sz="2400" dirty="0">
              <a:latin typeface="Times New Roman" pitchFamily="18" charset="0"/>
              <a:cs typeface="Times New Roman" pitchFamily="18" charset="0"/>
            </a:endParaRPr>
          </a:p>
        </p:txBody>
      </p:sp>
      <p:sp>
        <p:nvSpPr>
          <p:cNvPr id="2" name="Rectangle 1"/>
          <p:cNvSpPr/>
          <p:nvPr/>
        </p:nvSpPr>
        <p:spPr>
          <a:xfrm>
            <a:off x="1085850" y="1295400"/>
            <a:ext cx="7486650" cy="3262432"/>
          </a:xfrm>
          <a:prstGeom prst="rect">
            <a:avLst/>
          </a:prstGeom>
        </p:spPr>
        <p:txBody>
          <a:bodyPr wrap="square">
            <a:spAutoFit/>
          </a:bodyPr>
          <a:lstStyle/>
          <a:p>
            <a:pPr fontAlgn="base"/>
            <a:r>
              <a:rPr lang="en-US" sz="2000" b="1" dirty="0"/>
              <a:t>Adaptability:</a:t>
            </a:r>
            <a:r>
              <a:rPr lang="en-US" dirty="0"/>
              <a:t> It gives bother free migration, basic, and efficient structure</a:t>
            </a:r>
            <a:r>
              <a:rPr lang="en-US" dirty="0" smtClean="0"/>
              <a:t>.</a:t>
            </a:r>
          </a:p>
          <a:p>
            <a:pPr fontAlgn="base"/>
            <a:endParaRPr lang="en-US" dirty="0"/>
          </a:p>
          <a:p>
            <a:pPr fontAlgn="base"/>
            <a:r>
              <a:rPr lang="en-US" sz="2000" b="1" dirty="0"/>
              <a:t>Components:</a:t>
            </a:r>
            <a:r>
              <a:rPr lang="en-US" dirty="0"/>
              <a:t> They help in creating custom elements that can be reused in HTML</a:t>
            </a:r>
            <a:r>
              <a:rPr lang="en-US" dirty="0" smtClean="0"/>
              <a:t>.</a:t>
            </a:r>
          </a:p>
          <a:p>
            <a:pPr fontAlgn="base"/>
            <a:endParaRPr lang="en-US" dirty="0"/>
          </a:p>
          <a:p>
            <a:pPr fontAlgn="base"/>
            <a:r>
              <a:rPr lang="en-US" sz="2000" b="1" dirty="0"/>
              <a:t>Transition:</a:t>
            </a:r>
            <a:r>
              <a:rPr lang="en-US" dirty="0"/>
              <a:t> Various methodologies are given in Vue.js to apply a transition to HTML components when they are included or expelled from the DOM</a:t>
            </a:r>
            <a:r>
              <a:rPr lang="en-US" dirty="0" smtClean="0"/>
              <a:t>.</a:t>
            </a:r>
          </a:p>
          <a:p>
            <a:pPr fontAlgn="base"/>
            <a:endParaRPr lang="en-US" dirty="0"/>
          </a:p>
          <a:p>
            <a:pPr fontAlgn="base"/>
            <a:r>
              <a:rPr lang="en-US" sz="2000" b="1" dirty="0"/>
              <a:t>Detailed Documentation:</a:t>
            </a:r>
            <a:r>
              <a:rPr lang="en-US" dirty="0"/>
              <a:t> It gives a simple learning curve through point-by-point </a:t>
            </a:r>
            <a:r>
              <a:rPr lang="en-US" dirty="0" smtClean="0"/>
              <a:t>documentation</a:t>
            </a:r>
          </a:p>
          <a:p>
            <a:pPr fontAlgn="base"/>
            <a:endParaRPr lang="en-US" dirty="0"/>
          </a:p>
        </p:txBody>
      </p:sp>
      <p:pic>
        <p:nvPicPr>
          <p:cNvPr id="8" name="Picture 7" descr="E:\Master Folder 2017-18\Approved Logo by BOG\NIET logo_.png"/>
          <p:cNvPicPr/>
          <p:nvPr/>
        </p:nvPicPr>
        <p:blipFill>
          <a:blip r:embed="rId2"/>
          <a:srcRect/>
          <a:stretch>
            <a:fillRect/>
          </a:stretch>
        </p:blipFill>
        <p:spPr bwMode="auto">
          <a:xfrm>
            <a:off x="83820" y="83128"/>
            <a:ext cx="1135380" cy="831272"/>
          </a:xfrm>
          <a:prstGeom prst="rect">
            <a:avLst/>
          </a:prstGeom>
          <a:noFill/>
          <a:ln w="9525">
            <a:noFill/>
            <a:miter lim="800000"/>
            <a:headEnd/>
            <a:tailEnd/>
          </a:ln>
        </p:spPr>
      </p:pic>
      <p:sp>
        <p:nvSpPr>
          <p:cNvPr id="9"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32165306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03E956-1A55-4C01-B4C6-A41C201DE151}" type="datetime1">
              <a:rPr lang="en-US" smtClean="0"/>
              <a:t>4/24/2024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dirty="0"/>
          </a:p>
        </p:txBody>
      </p:sp>
      <p:sp>
        <p:nvSpPr>
          <p:cNvPr id="7" name="Title 1"/>
          <p:cNvSpPr txBox="1">
            <a:spLocks/>
          </p:cNvSpPr>
          <p:nvPr/>
        </p:nvSpPr>
        <p:spPr>
          <a:xfrm>
            <a:off x="1085850" y="8"/>
            <a:ext cx="8058150" cy="83819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Course Objective</a:t>
            </a:r>
          </a:p>
        </p:txBody>
      </p:sp>
      <p:sp>
        <p:nvSpPr>
          <p:cNvPr id="2" name="Rectangle 1"/>
          <p:cNvSpPr/>
          <p:nvPr/>
        </p:nvSpPr>
        <p:spPr>
          <a:xfrm>
            <a:off x="1085850" y="1066800"/>
            <a:ext cx="5772150" cy="3693319"/>
          </a:xfrm>
          <a:prstGeom prst="rect">
            <a:avLst/>
          </a:prstGeom>
        </p:spPr>
        <p:txBody>
          <a:bodyPr wrap="square">
            <a:spAutoFit/>
          </a:bodyPr>
          <a:lstStyle/>
          <a:p>
            <a:r>
              <a:rPr lang="en-US" dirty="0" smtClean="0">
                <a:latin typeface="Times New Roman" pitchFamily="18" charset="0"/>
                <a:cs typeface="Times New Roman" pitchFamily="18" charset="0"/>
              </a:rPr>
              <a:t>1.Laravel </a:t>
            </a:r>
            <a:r>
              <a:rPr lang="en-US" dirty="0">
                <a:latin typeface="Times New Roman" pitchFamily="18" charset="0"/>
                <a:cs typeface="Times New Roman" pitchFamily="18" charset="0"/>
              </a:rPr>
              <a:t>Development Means Faster Time-To-Market. </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2.Better </a:t>
            </a:r>
            <a:r>
              <a:rPr lang="en-US" dirty="0">
                <a:latin typeface="Times New Roman" pitchFamily="18" charset="0"/>
                <a:cs typeface="Times New Roman" pitchFamily="18" charset="0"/>
              </a:rPr>
              <a:t>Authentication and Authorization Option. </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3.Stay </a:t>
            </a:r>
            <a:r>
              <a:rPr lang="en-US" dirty="0">
                <a:latin typeface="Times New Roman" pitchFamily="18" charset="0"/>
                <a:cs typeface="Times New Roman" pitchFamily="18" charset="0"/>
              </a:rPr>
              <a:t>Away from Technical Vulnerabilities with </a:t>
            </a:r>
            <a:r>
              <a:rPr lang="en-US" dirty="0" err="1">
                <a:latin typeface="Times New Roman" pitchFamily="18" charset="0"/>
                <a:cs typeface="Times New Roman" pitchFamily="18" charset="0"/>
              </a:rPr>
              <a:t>Laravel</a:t>
            </a:r>
            <a:r>
              <a:rPr lang="en-US" dirty="0">
                <a:latin typeface="Times New Roman" pitchFamily="18" charset="0"/>
                <a:cs typeface="Times New Roman" pitchFamily="18" charset="0"/>
              </a:rPr>
              <a:t> Framework. </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4.MVC </a:t>
            </a:r>
            <a:r>
              <a:rPr lang="en-US" dirty="0">
                <a:latin typeface="Times New Roman" pitchFamily="18" charset="0"/>
                <a:cs typeface="Times New Roman" pitchFamily="18" charset="0"/>
              </a:rPr>
              <a:t>Architecture of </a:t>
            </a:r>
            <a:r>
              <a:rPr lang="en-US" dirty="0" err="1">
                <a:latin typeface="Times New Roman" pitchFamily="18" charset="0"/>
                <a:cs typeface="Times New Roman" pitchFamily="18" charset="0"/>
              </a:rPr>
              <a:t>Laravel</a:t>
            </a:r>
            <a:r>
              <a:rPr lang="en-US" dirty="0">
                <a:latin typeface="Times New Roman" pitchFamily="18" charset="0"/>
                <a:cs typeface="Times New Roman" pitchFamily="18" charset="0"/>
              </a:rPr>
              <a:t> Framework. </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5.Automated </a:t>
            </a:r>
            <a:r>
              <a:rPr lang="en-US" dirty="0">
                <a:latin typeface="Times New Roman" pitchFamily="18" charset="0"/>
                <a:cs typeface="Times New Roman" pitchFamily="18" charset="0"/>
              </a:rPr>
              <a:t>and Unit Testing Feature. </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6.Automated </a:t>
            </a:r>
            <a:r>
              <a:rPr lang="en-US" dirty="0">
                <a:latin typeface="Times New Roman" pitchFamily="18" charset="0"/>
                <a:cs typeface="Times New Roman" pitchFamily="18" charset="0"/>
              </a:rPr>
              <a:t>Task Execution and </a:t>
            </a:r>
            <a:r>
              <a:rPr lang="en-US" dirty="0" smtClean="0">
                <a:latin typeface="Times New Roman" pitchFamily="18" charset="0"/>
                <a:cs typeface="Times New Roman" pitchFamily="18" charset="0"/>
              </a:rPr>
              <a:t>Scheduling</a:t>
            </a:r>
          </a:p>
          <a:p>
            <a:endParaRPr lang="en-US" dirty="0">
              <a:latin typeface="Times New Roman" pitchFamily="18" charset="0"/>
              <a:cs typeface="Times New Roman" pitchFamily="18" charset="0"/>
            </a:endParaRPr>
          </a:p>
        </p:txBody>
      </p:sp>
      <p:pic>
        <p:nvPicPr>
          <p:cNvPr id="8" name="Picture 7" descr="E:\Master Folder 2017-18\Approved Logo by BOG\NIET logo_.png"/>
          <p:cNvPicPr/>
          <p:nvPr/>
        </p:nvPicPr>
        <p:blipFill>
          <a:blip r:embed="rId2"/>
          <a:srcRect/>
          <a:stretch>
            <a:fillRect/>
          </a:stretch>
        </p:blipFill>
        <p:spPr bwMode="auto">
          <a:xfrm>
            <a:off x="83820" y="83128"/>
            <a:ext cx="1002030" cy="831272"/>
          </a:xfrm>
          <a:prstGeom prst="rect">
            <a:avLst/>
          </a:prstGeom>
          <a:noFill/>
          <a:ln w="9525">
            <a:noFill/>
            <a:miter lim="800000"/>
            <a:headEnd/>
            <a:tailEnd/>
          </a:ln>
        </p:spPr>
      </p:pic>
      <p:sp>
        <p:nvSpPr>
          <p:cNvPr id="9"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24295998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98CB441-287C-4D7D-AF34-7BBE636684CD}" type="datetime1">
              <a:rPr lang="en-US" smtClean="0"/>
              <a:t>4/24/2024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dirty="0"/>
          </a:p>
        </p:txBody>
      </p:sp>
      <p:sp>
        <p:nvSpPr>
          <p:cNvPr id="7" name="Title 1"/>
          <p:cNvSpPr txBox="1">
            <a:spLocks/>
          </p:cNvSpPr>
          <p:nvPr/>
        </p:nvSpPr>
        <p:spPr>
          <a:xfrm>
            <a:off x="1166014" y="7"/>
            <a:ext cx="7977985" cy="82647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Course  </a:t>
            </a:r>
            <a:r>
              <a:rPr lang="en-US" sz="2400" dirty="0">
                <a:latin typeface="Times New Roman" pitchFamily="18" charset="0"/>
                <a:cs typeface="Times New Roman" pitchFamily="18" charset="0"/>
              </a:rPr>
              <a:t>Outcomes </a:t>
            </a:r>
            <a:r>
              <a:rPr lang="en-US" sz="2400" dirty="0" smtClean="0">
                <a:latin typeface="Times New Roman" pitchFamily="18" charset="0"/>
                <a:cs typeface="Times New Roman" pitchFamily="18" charset="0"/>
              </a:rPr>
              <a:t>(COs</a:t>
            </a:r>
            <a:r>
              <a:rPr lang="en-US" sz="2400" dirty="0">
                <a:latin typeface="Times New Roman" pitchFamily="18" charset="0"/>
                <a:cs typeface="Times New Roman" pitchFamily="18" charset="0"/>
              </a:rPr>
              <a:t>)</a:t>
            </a:r>
          </a:p>
        </p:txBody>
      </p:sp>
      <p:pic>
        <p:nvPicPr>
          <p:cNvPr id="17" name="Picture 16" descr="E:\Master Folder 2017-18\Approved Logo by BOG\NIET logo_.png"/>
          <p:cNvPicPr/>
          <p:nvPr/>
        </p:nvPicPr>
        <p:blipFill>
          <a:blip r:embed="rId2"/>
          <a:srcRect/>
          <a:stretch>
            <a:fillRect/>
          </a:stretch>
        </p:blipFill>
        <p:spPr bwMode="auto">
          <a:xfrm>
            <a:off x="83820" y="83128"/>
            <a:ext cx="1082195" cy="743350"/>
          </a:xfrm>
          <a:prstGeom prst="rect">
            <a:avLst/>
          </a:prstGeom>
          <a:noFill/>
          <a:ln w="9525">
            <a:noFill/>
            <a:miter lim="800000"/>
            <a:headEnd/>
            <a:tailEnd/>
          </a:ln>
        </p:spPr>
      </p:pic>
      <p:graphicFrame>
        <p:nvGraphicFramePr>
          <p:cNvPr id="11" name="Table 10"/>
          <p:cNvGraphicFramePr>
            <a:graphicFrameLocks noGrp="1"/>
          </p:cNvGraphicFramePr>
          <p:nvPr>
            <p:extLst>
              <p:ext uri="{D42A27DB-BD31-4B8C-83A1-F6EECF244321}">
                <p14:modId xmlns:p14="http://schemas.microsoft.com/office/powerpoint/2010/main" val="3865321323"/>
              </p:ext>
            </p:extLst>
          </p:nvPr>
        </p:nvGraphicFramePr>
        <p:xfrm>
          <a:off x="1166015" y="1143000"/>
          <a:ext cx="7391400" cy="4983480"/>
        </p:xfrm>
        <a:graphic>
          <a:graphicData uri="http://schemas.openxmlformats.org/drawingml/2006/table">
            <a:tbl>
              <a:tblPr firstRow="1" bandRow="1">
                <a:tableStyleId>{5C22544A-7EE6-4342-B048-85BDC9FD1C3A}</a:tableStyleId>
              </a:tblPr>
              <a:tblGrid>
                <a:gridCol w="1108710">
                  <a:extLst>
                    <a:ext uri="{9D8B030D-6E8A-4147-A177-3AD203B41FA5}">
                      <a16:colId xmlns:a16="http://schemas.microsoft.com/office/drawing/2014/main" val="20000"/>
                    </a:ext>
                  </a:extLst>
                </a:gridCol>
                <a:gridCol w="6282690">
                  <a:extLst>
                    <a:ext uri="{9D8B030D-6E8A-4147-A177-3AD203B41FA5}">
                      <a16:colId xmlns:a16="http://schemas.microsoft.com/office/drawing/2014/main" val="20001"/>
                    </a:ext>
                  </a:extLst>
                </a:gridCol>
              </a:tblGrid>
              <a:tr h="7772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CO : 01. </a:t>
                      </a:r>
                    </a:p>
                    <a:p>
                      <a:pPr algn="ctr"/>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Apply the knowledge of PHP that are vital in understanding </a:t>
                      </a:r>
                      <a:r>
                        <a:rPr lang="en-US" dirty="0" err="1" smtClean="0">
                          <a:latin typeface="Times New Roman" pitchFamily="18" charset="0"/>
                          <a:cs typeface="Times New Roman" pitchFamily="18" charset="0"/>
                        </a:rPr>
                        <a:t>Laravel</a:t>
                      </a:r>
                      <a:r>
                        <a:rPr lang="en-US" dirty="0" smtClean="0">
                          <a:latin typeface="Times New Roman" pitchFamily="18" charset="0"/>
                          <a:cs typeface="Times New Roman" pitchFamily="18" charset="0"/>
                        </a:rPr>
                        <a:t> application and analyze the  concepts, principles and methods in current Server-side technology to implement </a:t>
                      </a:r>
                      <a:r>
                        <a:rPr lang="en-US" dirty="0" err="1" smtClean="0">
                          <a:latin typeface="Times New Roman" pitchFamily="18" charset="0"/>
                          <a:cs typeface="Times New Roman" pitchFamily="18" charset="0"/>
                        </a:rPr>
                        <a:t>Laravel</a:t>
                      </a:r>
                      <a:r>
                        <a:rPr lang="en-US" dirty="0" smtClean="0">
                          <a:latin typeface="Times New Roman" pitchFamily="18" charset="0"/>
                          <a:cs typeface="Times New Roman" pitchFamily="18" charset="0"/>
                        </a:rPr>
                        <a:t> application over the web.</a:t>
                      </a:r>
                    </a:p>
                  </a:txBody>
                  <a:tcPr/>
                </a:tc>
                <a:extLst>
                  <a:ext uri="{0D108BD9-81ED-4DB2-BD59-A6C34878D82A}">
                    <a16:rowId xmlns:a16="http://schemas.microsoft.com/office/drawing/2014/main" val="10000"/>
                  </a:ext>
                </a:extLst>
              </a:tr>
              <a:tr h="777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CO : 02. </a:t>
                      </a:r>
                    </a:p>
                    <a:p>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Explain, analyze and apply the role of Client-side scripting language like </a:t>
                      </a:r>
                      <a:r>
                        <a:rPr lang="en-US" dirty="0" err="1" smtClean="0">
                          <a:latin typeface="Times New Roman" pitchFamily="18" charset="0"/>
                          <a:cs typeface="Times New Roman" pitchFamily="18" charset="0"/>
                        </a:rPr>
                        <a:t>Vuejs</a:t>
                      </a:r>
                      <a:r>
                        <a:rPr lang="en-US" dirty="0" smtClean="0">
                          <a:latin typeface="Times New Roman" pitchFamily="18" charset="0"/>
                          <a:cs typeface="Times New Roman" pitchFamily="18" charset="0"/>
                        </a:rPr>
                        <a:t> in the workings of the web and web applications. </a:t>
                      </a:r>
                    </a:p>
                  </a:txBody>
                  <a:tcPr/>
                </a:tc>
                <a:extLst>
                  <a:ext uri="{0D108BD9-81ED-4DB2-BD59-A6C34878D82A}">
                    <a16:rowId xmlns:a16="http://schemas.microsoft.com/office/drawing/2014/main" val="10001"/>
                  </a:ext>
                </a:extLst>
              </a:tr>
              <a:tr h="777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CO : 03. </a:t>
                      </a:r>
                    </a:p>
                    <a:p>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Implementing and analyzing the concept of </a:t>
                      </a:r>
                      <a:r>
                        <a:rPr lang="en-US" dirty="0" err="1" smtClean="0">
                          <a:latin typeface="Times New Roman" pitchFamily="18" charset="0"/>
                          <a:cs typeface="Times New Roman" pitchFamily="18" charset="0"/>
                        </a:rPr>
                        <a:t>Larvel</a:t>
                      </a:r>
                      <a:r>
                        <a:rPr lang="en-US" dirty="0" smtClean="0">
                          <a:latin typeface="Times New Roman" pitchFamily="18" charset="0"/>
                          <a:cs typeface="Times New Roman" pitchFamily="18" charset="0"/>
                        </a:rPr>
                        <a:t> Faker and Authentication on </a:t>
                      </a:r>
                      <a:r>
                        <a:rPr lang="en-US" dirty="0" err="1" smtClean="0">
                          <a:latin typeface="Times New Roman" pitchFamily="18" charset="0"/>
                          <a:cs typeface="Times New Roman" pitchFamily="18" charset="0"/>
                        </a:rPr>
                        <a:t>Laravel</a:t>
                      </a:r>
                      <a:r>
                        <a:rPr lang="en-US" dirty="0" smtClean="0">
                          <a:latin typeface="Times New Roman" pitchFamily="18" charset="0"/>
                          <a:cs typeface="Times New Roman" pitchFamily="18" charset="0"/>
                        </a:rPr>
                        <a:t>. </a:t>
                      </a:r>
                    </a:p>
                  </a:txBody>
                  <a:tcPr/>
                </a:tc>
                <a:extLst>
                  <a:ext uri="{0D108BD9-81ED-4DB2-BD59-A6C34878D82A}">
                    <a16:rowId xmlns:a16="http://schemas.microsoft.com/office/drawing/2014/main" val="10002"/>
                  </a:ext>
                </a:extLst>
              </a:tr>
              <a:tr h="777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CO : 04. </a:t>
                      </a:r>
                    </a:p>
                    <a:p>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Understand the impact of web designing by database connectivity with different databases in the current market place where everyone use to prefer electronic medium for </a:t>
                      </a:r>
                      <a:r>
                        <a:rPr lang="en-US" dirty="0" err="1" smtClean="0">
                          <a:latin typeface="Times New Roman" pitchFamily="18" charset="0"/>
                          <a:cs typeface="Times New Roman" pitchFamily="18" charset="0"/>
                        </a:rPr>
                        <a:t>shoping</a:t>
                      </a:r>
                      <a:r>
                        <a:rPr lang="en-US" dirty="0" smtClean="0">
                          <a:latin typeface="Times New Roman" pitchFamily="18" charset="0"/>
                          <a:cs typeface="Times New Roman" pitchFamily="18" charset="0"/>
                        </a:rPr>
                        <a:t>, commerce, and even social life also. </a:t>
                      </a:r>
                    </a:p>
                  </a:txBody>
                  <a:tcPr/>
                </a:tc>
                <a:extLst>
                  <a:ext uri="{0D108BD9-81ED-4DB2-BD59-A6C34878D82A}">
                    <a16:rowId xmlns:a16="http://schemas.microsoft.com/office/drawing/2014/main" val="10003"/>
                  </a:ext>
                </a:extLst>
              </a:tr>
              <a:tr h="777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CO : 05. </a:t>
                      </a:r>
                    </a:p>
                    <a:p>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Analyzing and Creating a functional website using </a:t>
                      </a:r>
                      <a:r>
                        <a:rPr lang="en-US" dirty="0" err="1" smtClean="0">
                          <a:latin typeface="Times New Roman" pitchFamily="18" charset="0"/>
                          <a:cs typeface="Times New Roman" pitchFamily="18" charset="0"/>
                        </a:rPr>
                        <a:t>Laravel</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Vuejs</a:t>
                      </a:r>
                      <a:r>
                        <a:rPr lang="en-US" dirty="0" smtClean="0">
                          <a:latin typeface="Times New Roman" pitchFamily="18" charset="0"/>
                          <a:cs typeface="Times New Roman" pitchFamily="18" charset="0"/>
                        </a:rPr>
                        <a:t> and Deploying and Optimizing Web Application using Forge / Vapor.</a:t>
                      </a:r>
                    </a:p>
                  </a:txBody>
                  <a:tcPr/>
                </a:tc>
                <a:extLst>
                  <a:ext uri="{0D108BD9-81ED-4DB2-BD59-A6C34878D82A}">
                    <a16:rowId xmlns:a16="http://schemas.microsoft.com/office/drawing/2014/main" val="10004"/>
                  </a:ext>
                </a:extLst>
              </a:tr>
            </a:tbl>
          </a:graphicData>
        </a:graphic>
      </p:graphicFrame>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37869122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987CEA-102E-4B4D-A6A1-6C9176C71C68}" type="datetime1">
              <a:rPr lang="en-US" sz="1600" smtClean="0">
                <a:latin typeface="Times New Roman" pitchFamily="18" charset="0"/>
                <a:cs typeface="Times New Roman" pitchFamily="18" charset="0"/>
              </a:rPr>
              <a:t>4/24/2024</a:t>
            </a:fld>
            <a:endParaRPr lang="en-US" sz="16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z="1400" smtClean="0">
                <a:latin typeface="Times New Roman" pitchFamily="18" charset="0"/>
                <a:cs typeface="Times New Roman" pitchFamily="18" charset="0"/>
              </a:rPr>
              <a:pPr/>
              <a:t>9</a:t>
            </a:fld>
            <a:endParaRPr lang="en-US" sz="1400" dirty="0">
              <a:latin typeface="Times New Roman" pitchFamily="18" charset="0"/>
              <a:cs typeface="Times New Roman" pitchFamily="18" charset="0"/>
            </a:endParaRPr>
          </a:p>
        </p:txBody>
      </p:sp>
      <p:sp>
        <p:nvSpPr>
          <p:cNvPr id="7" name="Title 1"/>
          <p:cNvSpPr txBox="1">
            <a:spLocks/>
          </p:cNvSpPr>
          <p:nvPr/>
        </p:nvSpPr>
        <p:spPr>
          <a:xfrm>
            <a:off x="1199456" y="7"/>
            <a:ext cx="7944543" cy="83819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Program Outcomes (POs)</a:t>
            </a:r>
          </a:p>
        </p:txBody>
      </p:sp>
      <p:pic>
        <p:nvPicPr>
          <p:cNvPr id="29" name="Picture 28" descr="E:\Master Folder 2017-18\Approved Logo by BOG\NIET logo_.png"/>
          <p:cNvPicPr/>
          <p:nvPr/>
        </p:nvPicPr>
        <p:blipFill>
          <a:blip r:embed="rId2"/>
          <a:srcRect/>
          <a:stretch>
            <a:fillRect/>
          </a:stretch>
        </p:blipFill>
        <p:spPr bwMode="auto">
          <a:xfrm>
            <a:off x="83820" y="83128"/>
            <a:ext cx="1115637" cy="755072"/>
          </a:xfrm>
          <a:prstGeom prst="rect">
            <a:avLst/>
          </a:prstGeom>
          <a:noFill/>
          <a:ln w="9525">
            <a:noFill/>
            <a:miter lim="800000"/>
            <a:headEnd/>
            <a:tailEnd/>
          </a:ln>
        </p:spPr>
      </p:pic>
      <p:graphicFrame>
        <p:nvGraphicFramePr>
          <p:cNvPr id="12" name="Table 11"/>
          <p:cNvGraphicFramePr>
            <a:graphicFrameLocks noGrp="1"/>
          </p:cNvGraphicFramePr>
          <p:nvPr>
            <p:extLst>
              <p:ext uri="{D42A27DB-BD31-4B8C-83A1-F6EECF244321}">
                <p14:modId xmlns:p14="http://schemas.microsoft.com/office/powerpoint/2010/main" val="2236654422"/>
              </p:ext>
            </p:extLst>
          </p:nvPr>
        </p:nvGraphicFramePr>
        <p:xfrm>
          <a:off x="1215290" y="1219200"/>
          <a:ext cx="7776309" cy="4450080"/>
        </p:xfrm>
        <a:graphic>
          <a:graphicData uri="http://schemas.openxmlformats.org/drawingml/2006/table">
            <a:tbl>
              <a:tblPr firstRow="1" bandRow="1">
                <a:tableStyleId>{5C22544A-7EE6-4342-B048-85BDC9FD1C3A}</a:tableStyleId>
              </a:tblPr>
              <a:tblGrid>
                <a:gridCol w="1070710">
                  <a:extLst>
                    <a:ext uri="{9D8B030D-6E8A-4147-A177-3AD203B41FA5}">
                      <a16:colId xmlns:a16="http://schemas.microsoft.com/office/drawing/2014/main" val="20000"/>
                    </a:ext>
                  </a:extLst>
                </a:gridCol>
                <a:gridCol w="6705599">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01.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Engineering Knowledge</a:t>
                      </a:r>
                      <a:endParaRPr lang="en-IN" dirty="0" smtClean="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02.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Problem Analysis</a:t>
                      </a:r>
                      <a:endParaRPr lang="en-IN" dirty="0" smtClean="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03.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Design/Development</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of solutions</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04.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Conduct Investigations of complex problems</a:t>
                      </a:r>
                      <a:endParaRPr lang="en-IN" dirty="0" smtClean="0">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05.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Modern tool usage</a:t>
                      </a:r>
                      <a:endParaRPr lang="en-IN" dirty="0" smtClean="0">
                        <a:latin typeface="Times New Roman" pitchFamily="18" charset="0"/>
                        <a:cs typeface="Times New Roman" pitchFamily="18" charset="0"/>
                      </a:endParaRP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06.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The engineer and society</a:t>
                      </a:r>
                      <a:endParaRPr lang="en-IN" dirty="0" smtClean="0">
                        <a:latin typeface="Times New Roman" pitchFamily="18" charset="0"/>
                        <a:cs typeface="Times New Roman" pitchFamily="18" charset="0"/>
                      </a:endParaRP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07.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ea typeface="Calibri" panose="020F0502020204030204" pitchFamily="34" charset="0"/>
                          <a:cs typeface="Times New Roman" pitchFamily="18" charset="0"/>
                        </a:rPr>
                        <a:t>Environment and sustainability</a:t>
                      </a:r>
                      <a:endParaRPr lang="en-IN" dirty="0" smtClean="0">
                        <a:latin typeface="Times New Roman" pitchFamily="18" charset="0"/>
                        <a:cs typeface="Times New Roman" pitchFamily="18"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08.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ea typeface="Times New Roman" panose="02020603050405020304" pitchFamily="18" charset="0"/>
                          <a:cs typeface="Times New Roman" pitchFamily="18" charset="0"/>
                        </a:rPr>
                        <a:t>Ethics</a:t>
                      </a:r>
                      <a:endParaRPr lang="en-IN" dirty="0" smtClean="0">
                        <a:latin typeface="Times New Roman" pitchFamily="18" charset="0"/>
                        <a:cs typeface="Times New Roman" pitchFamily="18"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09.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ea typeface="Times New Roman" panose="02020603050405020304" pitchFamily="18" charset="0"/>
                          <a:cs typeface="Times New Roman" pitchFamily="18" charset="0"/>
                        </a:rPr>
                        <a:t>Individual and teamwork</a:t>
                      </a:r>
                      <a:endParaRPr lang="en-IN" dirty="0" smtClean="0">
                        <a:latin typeface="Times New Roman" pitchFamily="18" charset="0"/>
                        <a:cs typeface="Times New Roman" pitchFamily="18" charset="0"/>
                      </a:endParaRPr>
                    </a:p>
                  </a:txBody>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10.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ea typeface="Times New Roman" panose="02020603050405020304" pitchFamily="18" charset="0"/>
                          <a:cs typeface="Times New Roman" pitchFamily="18" charset="0"/>
                        </a:rPr>
                        <a:t>Communication</a:t>
                      </a:r>
                      <a:endParaRPr lang="en-IN" dirty="0" smtClean="0">
                        <a:latin typeface="Times New Roman" pitchFamily="18" charset="0"/>
                        <a:cs typeface="Times New Roman" pitchFamily="18" charset="0"/>
                      </a:endParaRPr>
                    </a:p>
                  </a:txBody>
                  <a:tcP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11.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ea typeface="Times New Roman" panose="02020603050405020304" pitchFamily="18" charset="0"/>
                          <a:cs typeface="Times New Roman" pitchFamily="18" charset="0"/>
                        </a:rPr>
                        <a:t>Project management and finance</a:t>
                      </a:r>
                      <a:endParaRPr lang="en-IN" dirty="0" smtClean="0">
                        <a:latin typeface="Times New Roman" pitchFamily="18" charset="0"/>
                        <a:cs typeface="Times New Roman" pitchFamily="18" charset="0"/>
                      </a:endParaRPr>
                    </a:p>
                  </a:txBody>
                  <a:tcPr/>
                </a:tc>
                <a:extLst>
                  <a:ext uri="{0D108BD9-81ED-4DB2-BD59-A6C34878D82A}">
                    <a16:rowId xmlns:a16="http://schemas.microsoft.com/office/drawing/2014/main" val="1001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12.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Life-long learning</a:t>
                      </a:r>
                      <a:endParaRPr lang="en-IN" dirty="0" smtClean="0">
                        <a:latin typeface="Times New Roman" pitchFamily="18" charset="0"/>
                        <a:cs typeface="Times New Roman" pitchFamily="18" charset="0"/>
                      </a:endParaRPr>
                    </a:p>
                  </a:txBody>
                  <a:tcPr/>
                </a:tc>
                <a:extLst>
                  <a:ext uri="{0D108BD9-81ED-4DB2-BD59-A6C34878D82A}">
                    <a16:rowId xmlns:a16="http://schemas.microsoft.com/office/drawing/2014/main" val="10011"/>
                  </a:ext>
                </a:extLst>
              </a:tr>
            </a:tbl>
          </a:graphicData>
        </a:graphic>
      </p:graphicFrame>
      <p:sp>
        <p:nvSpPr>
          <p:cNvPr id="8" name="Footer Placeholder 12"/>
          <p:cNvSpPr>
            <a:spLocks noGrp="1"/>
          </p:cNvSpPr>
          <p:nvPr>
            <p:ph type="ftr" sz="quarter" idx="11"/>
          </p:nvPr>
        </p:nvSpPr>
        <p:spPr>
          <a:xfrm>
            <a:off x="1905000" y="6294437"/>
            <a:ext cx="5943600" cy="365125"/>
          </a:xfrm>
        </p:spPr>
        <p:txBody>
          <a:bodyPr/>
          <a:lstStyle/>
          <a:p>
            <a:r>
              <a:rPr lang="en-US" dirty="0" smtClean="0"/>
              <a:t>Rupendra kaushik  </a:t>
            </a:r>
            <a:r>
              <a:rPr lang="en-US" dirty="0"/>
              <a:t>Full-Stack Web Development using </a:t>
            </a:r>
            <a:r>
              <a:rPr lang="en-US" dirty="0" err="1"/>
              <a:t>Laravel</a:t>
            </a:r>
            <a:r>
              <a:rPr lang="en-US" dirty="0"/>
              <a:t> with Vue.JS</a:t>
            </a:r>
            <a:r>
              <a:rPr lang="en-US" dirty="0" smtClean="0"/>
              <a:t>              Unit  IV</a:t>
            </a:r>
            <a:endParaRPr lang="en-US" dirty="0"/>
          </a:p>
        </p:txBody>
      </p:sp>
    </p:spTree>
    <p:extLst>
      <p:ext uri="{BB962C8B-B14F-4D97-AF65-F5344CB8AC3E}">
        <p14:creationId xmlns:p14="http://schemas.microsoft.com/office/powerpoint/2010/main" val="326689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1307</TotalTime>
  <Words>3303</Words>
  <Application>Microsoft Office PowerPoint</Application>
  <PresentationFormat>On-screen Show (4:3)</PresentationFormat>
  <Paragraphs>616</Paragraphs>
  <Slides>58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Mangal</vt:lpstr>
      <vt:lpstr>Tahoma</vt:lpstr>
      <vt:lpstr>Times New Roman</vt:lpstr>
      <vt:lpstr>Wingdings</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admin</cp:lastModifiedBy>
  <cp:revision>107</cp:revision>
  <dcterms:created xsi:type="dcterms:W3CDTF">2006-08-16T00:00:00Z</dcterms:created>
  <dcterms:modified xsi:type="dcterms:W3CDTF">2024-04-24T08:58:24Z</dcterms:modified>
</cp:coreProperties>
</file>